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8" r:id="rId3"/>
    <p:sldId id="271" r:id="rId4"/>
    <p:sldId id="257" r:id="rId5"/>
    <p:sldId id="269" r:id="rId6"/>
    <p:sldId id="270" r:id="rId7"/>
    <p:sldId id="261" r:id="rId8"/>
    <p:sldId id="263" r:id="rId9"/>
    <p:sldId id="260" r:id="rId10"/>
    <p:sldId id="272" r:id="rId11"/>
    <p:sldId id="266" r:id="rId12"/>
    <p:sldId id="273" r:id="rId13"/>
  </p:sldIdLst>
  <p:sldSz cx="12192000" cy="6858000"/>
  <p:notesSz cx="6858000" cy="9144000"/>
  <p:embeddedFontLst>
    <p:embeddedFont>
      <p:font typeface="Malgun Gothic" panose="020B0503020000020004" pitchFamily="50" charset="-127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mbria Math" panose="02040503050406030204" pitchFamily="18" charset="0"/>
      <p:regular r:id="rId21"/>
    </p:embeddedFont>
    <p:embeddedFont>
      <p:font typeface="배달의민족 주아" panose="02020603020101020101" pitchFamily="18" charset="-127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6" roundtripDataSignature="AMtx7mgJ9/71BNZuaKsbwYG1VjVSJrJk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1F00"/>
    <a:srgbClr val="FAE192"/>
    <a:srgbClr val="FFE0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77AFB0-AD51-4918-B03C-9C5CF14C6742}">
  <a:tblStyle styleId="{B977AFB0-AD51-4918-B03C-9C5CF14C67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2005" autoAdjust="0"/>
  </p:normalViewPr>
  <p:slideViewPr>
    <p:cSldViewPr snapToGrid="0">
      <p:cViewPr varScale="1">
        <p:scale>
          <a:sx n="107" d="100"/>
          <a:sy n="107" d="100"/>
        </p:scale>
        <p:origin x="12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10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10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0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6302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9954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2228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4625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4325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9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9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8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2024" y="3429000"/>
            <a:ext cx="7123152" cy="31067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8071005" y="3429000"/>
            <a:ext cx="1158299" cy="1006682"/>
          </a:xfrm>
          <a:prstGeom prst="wedgeEllipseCallout">
            <a:avLst>
              <a:gd name="adj1" fmla="val -41050"/>
              <a:gd name="adj2" fmla="val 46992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FFE086"/>
                </a:solidFill>
                <a:latin typeface="+mj-ea"/>
                <a:ea typeface="+mj-ea"/>
                <a:cs typeface="맑은 고딕 Semilight" panose="020B0502040204020203" pitchFamily="50" charset="-127"/>
                <a:sym typeface="Jua"/>
              </a:rPr>
              <a:t>Hello</a:t>
            </a:r>
            <a:endParaRPr dirty="0">
              <a:latin typeface="+mj-ea"/>
              <a:ea typeface="+mj-ea"/>
              <a:cs typeface="맑은 고딕 Semilight" panose="020B0502040204020203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FFE086"/>
                </a:solidFill>
                <a:latin typeface="+mj-ea"/>
                <a:ea typeface="+mj-ea"/>
                <a:cs typeface="맑은 고딕 Semilight" panose="020B0502040204020203" pitchFamily="50" charset="-127"/>
                <a:sym typeface="Jua"/>
              </a:rPr>
              <a:t>World</a:t>
            </a:r>
            <a:endParaRPr sz="1800" b="0" i="0" u="none" strike="noStrike" cap="none" dirty="0">
              <a:solidFill>
                <a:srgbClr val="FFE086"/>
              </a:solidFill>
              <a:latin typeface="+mj-ea"/>
              <a:ea typeface="+mj-ea"/>
              <a:cs typeface="맑은 고딕 Semilight" panose="020B0502040204020203" pitchFamily="50" charset="-127"/>
              <a:sym typeface="Jua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1215483" y="1248938"/>
            <a:ext cx="9456234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 err="1">
                <a:solidFill>
                  <a:srgbClr val="3E1F00"/>
                </a:solidFill>
                <a:latin typeface="+mj-ea"/>
                <a:ea typeface="+mj-ea"/>
                <a:cs typeface="맑은 고딕 Semilight" panose="020B0502040204020203" pitchFamily="50" charset="-127"/>
                <a:sym typeface="Jua"/>
              </a:rPr>
              <a:t>위니브와</a:t>
            </a:r>
            <a:r>
              <a:rPr lang="en-US" sz="6000" b="0" i="0" u="none" strike="noStrike" cap="none" dirty="0">
                <a:solidFill>
                  <a:srgbClr val="3E1F00"/>
                </a:solidFill>
                <a:latin typeface="+mj-ea"/>
                <a:ea typeface="+mj-ea"/>
                <a:cs typeface="맑은 고딕 Semilight" panose="020B0502040204020203" pitchFamily="50" charset="-127"/>
                <a:sym typeface="Jua"/>
              </a:rPr>
              <a:t> </a:t>
            </a:r>
            <a:r>
              <a:rPr lang="en-US" sz="6000" b="0" i="0" u="none" strike="noStrike" cap="none" dirty="0" err="1">
                <a:solidFill>
                  <a:srgbClr val="3E1F00"/>
                </a:solidFill>
                <a:latin typeface="+mj-ea"/>
                <a:ea typeface="+mj-ea"/>
                <a:cs typeface="맑은 고딕 Semilight" panose="020B0502040204020203" pitchFamily="50" charset="-127"/>
                <a:sym typeface="Jua"/>
              </a:rPr>
              <a:t>함께하는</a:t>
            </a:r>
            <a:endParaRPr sz="6000" b="0" i="0" u="none" strike="noStrike" cap="none" dirty="0">
              <a:solidFill>
                <a:srgbClr val="3E1F00"/>
              </a:solidFill>
              <a:latin typeface="+mj-ea"/>
              <a:ea typeface="+mj-ea"/>
              <a:cs typeface="맑은 고딕 Semilight" panose="020B0502040204020203" pitchFamily="50" charset="-127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 err="1">
                <a:solidFill>
                  <a:srgbClr val="3E1F00"/>
                </a:solidFill>
                <a:latin typeface="+mj-ea"/>
                <a:ea typeface="+mj-ea"/>
                <a:cs typeface="맑은 고딕 Semilight" panose="020B0502040204020203" pitchFamily="50" charset="-127"/>
                <a:sym typeface="Jua"/>
              </a:rPr>
              <a:t>알고리즘</a:t>
            </a:r>
            <a:r>
              <a:rPr lang="en-US" sz="6000" b="0" i="0" u="none" strike="noStrike" cap="none" dirty="0">
                <a:solidFill>
                  <a:srgbClr val="3E1F00"/>
                </a:solidFill>
                <a:latin typeface="+mj-ea"/>
                <a:ea typeface="+mj-ea"/>
                <a:cs typeface="맑은 고딕 Semilight" panose="020B0502040204020203" pitchFamily="50" charset="-127"/>
                <a:sym typeface="Jua"/>
              </a:rPr>
              <a:t> </a:t>
            </a:r>
            <a:r>
              <a:rPr lang="en-US" sz="6000" b="0" i="0" u="none" strike="noStrike" cap="none" dirty="0" err="1">
                <a:solidFill>
                  <a:srgbClr val="3E1F00"/>
                </a:solidFill>
                <a:latin typeface="+mj-ea"/>
                <a:ea typeface="+mj-ea"/>
                <a:cs typeface="맑은 고딕 Semilight" panose="020B0502040204020203" pitchFamily="50" charset="-127"/>
                <a:sym typeface="Jua"/>
              </a:rPr>
              <a:t>산책</a:t>
            </a:r>
            <a:endParaRPr sz="6000" b="0" i="0" u="none" strike="noStrike" cap="none" dirty="0">
              <a:solidFill>
                <a:srgbClr val="3E1F00"/>
              </a:solidFill>
              <a:latin typeface="+mj-ea"/>
              <a:ea typeface="+mj-ea"/>
              <a:cs typeface="맑은 고딕 Semilight" panose="020B0502040204020203" pitchFamily="50" charset="-127"/>
              <a:sym typeface="Ju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1567407" y="1494021"/>
            <a:ext cx="9709420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ko-KR" sz="3600" b="0" i="0" u="none" strike="noStrike" cap="none" dirty="0">
                <a:solidFill>
                  <a:srgbClr val="3E1F00"/>
                </a:solidFill>
                <a:latin typeface="+mn-ea"/>
                <a:ea typeface="+mn-ea"/>
                <a:cs typeface="Jua"/>
                <a:sym typeface="Jua"/>
              </a:rPr>
              <a:t>S(P) = c + Sp(n)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0" i="0" u="none" strike="noStrike" cap="none" dirty="0">
                <a:solidFill>
                  <a:srgbClr val="3E1F00"/>
                </a:solidFill>
                <a:latin typeface="+mn-ea"/>
                <a:ea typeface="+mn-ea"/>
                <a:cs typeface="Jua"/>
                <a:sym typeface="Jua"/>
              </a:rPr>
              <a:t> - c : </a:t>
            </a:r>
            <a:r>
              <a:rPr lang="ko-KR" altLang="en-US" sz="2800" b="0" i="0" u="none" strike="noStrike" cap="none" dirty="0">
                <a:solidFill>
                  <a:srgbClr val="3E1F00"/>
                </a:solidFill>
                <a:latin typeface="+mn-ea"/>
                <a:ea typeface="+mn-ea"/>
                <a:cs typeface="Jua"/>
                <a:sym typeface="Jua"/>
              </a:rPr>
              <a:t>고정 공간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0" i="0" u="none" strike="noStrike" cap="none" dirty="0">
                <a:solidFill>
                  <a:srgbClr val="3E1F00"/>
                </a:solidFill>
                <a:latin typeface="+mn-ea"/>
                <a:ea typeface="+mn-ea"/>
                <a:cs typeface="Jua"/>
                <a:sym typeface="Jua"/>
              </a:rPr>
              <a:t> - </a:t>
            </a:r>
            <a:r>
              <a:rPr lang="en-US" altLang="ko-KR" sz="2800" b="0" i="0" u="none" strike="noStrike" cap="none" dirty="0" err="1">
                <a:solidFill>
                  <a:srgbClr val="3E1F00"/>
                </a:solidFill>
                <a:latin typeface="+mn-ea"/>
                <a:ea typeface="+mn-ea"/>
                <a:cs typeface="Jua"/>
                <a:sym typeface="Jua"/>
              </a:rPr>
              <a:t>Sp</a:t>
            </a:r>
            <a:r>
              <a:rPr lang="en-US" altLang="ko-KR" sz="2800" b="0" i="0" u="none" strike="noStrike" cap="none" dirty="0">
                <a:solidFill>
                  <a:srgbClr val="3E1F00"/>
                </a:solidFill>
                <a:latin typeface="+mn-ea"/>
                <a:ea typeface="+mn-ea"/>
                <a:cs typeface="Jua"/>
                <a:sym typeface="Jua"/>
              </a:rPr>
              <a:t>(n) : </a:t>
            </a:r>
            <a:r>
              <a:rPr lang="ko-KR" altLang="en-US" sz="2800" b="0" i="0" u="none" strike="noStrike" cap="none" dirty="0">
                <a:solidFill>
                  <a:srgbClr val="3E1F00"/>
                </a:solidFill>
                <a:latin typeface="+mn-ea"/>
                <a:ea typeface="+mn-ea"/>
                <a:cs typeface="Jua"/>
                <a:sym typeface="Jua"/>
              </a:rPr>
              <a:t>가변 공간</a:t>
            </a:r>
            <a:endParaRPr lang="en-US" altLang="ko-KR" sz="2800" b="0" i="0" u="none" strike="noStrike" cap="none" dirty="0">
              <a:solidFill>
                <a:srgbClr val="3E1F00"/>
              </a:solidFill>
              <a:latin typeface="+mn-ea"/>
              <a:ea typeface="+mn-ea"/>
              <a:cs typeface="Jua"/>
              <a:sym typeface="Jua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800" b="0" i="0" u="none" strike="noStrike" cap="none" dirty="0">
              <a:solidFill>
                <a:srgbClr val="3E1F00"/>
              </a:solidFill>
              <a:latin typeface="+mn-ea"/>
              <a:ea typeface="+mn-ea"/>
              <a:cs typeface="Jua"/>
              <a:sym typeface="Jua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+mn-ea"/>
                <a:ea typeface="+mn-ea"/>
                <a:cs typeface="Jua"/>
                <a:sym typeface="Jua"/>
              </a:rPr>
              <a:t>-&gt; </a:t>
            </a:r>
            <a:r>
              <a:rPr lang="ko-KR" altLang="en-US" sz="3600" b="0" i="0" u="none" strike="noStrike" cap="none" dirty="0" err="1">
                <a:solidFill>
                  <a:srgbClr val="3E1F00"/>
                </a:solidFill>
                <a:latin typeface="+mn-ea"/>
                <a:ea typeface="+mn-ea"/>
                <a:cs typeface="Jua"/>
                <a:sym typeface="Jua"/>
              </a:rPr>
              <a:t>빅오</a:t>
            </a: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+mn-ea"/>
                <a:ea typeface="+mn-ea"/>
                <a:cs typeface="Jua"/>
                <a:sym typeface="Jua"/>
              </a:rPr>
              <a:t> 표기법으로 표기하면 고정공간이 상수이므로 </a:t>
            </a:r>
            <a:r>
              <a:rPr lang="ko-KR" altLang="en-US" sz="3600" b="0" i="0" u="none" strike="noStrike" cap="none" dirty="0">
                <a:solidFill>
                  <a:srgbClr val="FF0000"/>
                </a:solidFill>
                <a:latin typeface="+mn-ea"/>
                <a:ea typeface="+mn-ea"/>
                <a:cs typeface="Jua"/>
                <a:sym typeface="Jua"/>
              </a:rPr>
              <a:t>공간 복잡도는 가변 공간에 영향</a:t>
            </a: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+mn-ea"/>
                <a:ea typeface="+mn-ea"/>
                <a:cs typeface="Jua"/>
                <a:sym typeface="Jua"/>
              </a:rPr>
              <a:t>을 받습니다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+mn-ea"/>
                <a:ea typeface="+mn-ea"/>
                <a:cs typeface="Jua"/>
                <a:sym typeface="Jua"/>
              </a:rPr>
              <a:t>.</a:t>
            </a:r>
            <a:endParaRPr lang="ko-KR" altLang="en-US" sz="3600" b="0" i="0" u="none" strike="noStrike" cap="none" dirty="0">
              <a:solidFill>
                <a:srgbClr val="3E1F00"/>
              </a:solidFill>
              <a:latin typeface="+mn-ea"/>
              <a:ea typeface="+mn-ea"/>
              <a:cs typeface="Jua"/>
              <a:sym typeface="Jua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n-ea"/>
                <a:ea typeface="+mn-ea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n-ea"/>
                <a:ea typeface="+mn-ea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n-ea"/>
                <a:ea typeface="+mn-ea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sym typeface="Arial"/>
              </a:rPr>
              <a:t>산책</a:t>
            </a:r>
            <a:endParaRPr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0571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맑은 고딕 Semilight" panose="020B0502040204020203" pitchFamily="50" charset="-127"/>
              <a:sym typeface="Malgun Gothic"/>
            </a:endParaRPr>
          </a:p>
        </p:txBody>
      </p:sp>
      <p:sp>
        <p:nvSpPr>
          <p:cNvPr id="5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산책</a:t>
            </a:r>
            <a:endParaRPr dirty="0">
              <a:latin typeface="+mn-ea"/>
              <a:ea typeface="+mn-ea"/>
              <a:cs typeface="맑은 고딕 Semilight" panose="020B0502040204020203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05258" y="1801897"/>
            <a:ext cx="10754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24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알고리즘이 수행되는데 필요한 메모리의 총량으로</a:t>
            </a:r>
            <a:endParaRPr lang="en-US" altLang="ko-KR" sz="2400" dirty="0">
              <a:solidFill>
                <a:srgbClr val="3E1F00"/>
              </a:solidFill>
              <a:latin typeface="+mn-ea"/>
              <a:ea typeface="+mn-ea"/>
              <a:cs typeface="맑은 고딕 Semilight" panose="020B0502040204020203" pitchFamily="50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24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요즘에는 데이터를 저장할 수 있는 메모리의 발전으로 </a:t>
            </a:r>
            <a:r>
              <a:rPr lang="ko-KR" altLang="ko-KR" sz="24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시간 복잡도보다 </a:t>
            </a:r>
            <a:r>
              <a:rPr lang="ko-KR" altLang="en-US" sz="24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중요도가 낮아졌습니다</a:t>
            </a:r>
            <a:r>
              <a:rPr lang="en-US" altLang="ko-KR" sz="24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E7F329-45BF-9747-B892-31B1D10B5658}"/>
              </a:ext>
            </a:extLst>
          </p:cNvPr>
          <p:cNvSpPr/>
          <p:nvPr/>
        </p:nvSpPr>
        <p:spPr>
          <a:xfrm>
            <a:off x="905258" y="1045809"/>
            <a:ext cx="21788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rgbClr val="3E1F00"/>
                </a:solidFill>
                <a:latin typeface="+mn-ea"/>
                <a:ea typeface="+mn-ea"/>
                <a:cs typeface="Jua"/>
                <a:sym typeface="Jua"/>
              </a:rPr>
              <a:t>공간 복잡도</a:t>
            </a:r>
            <a:endParaRPr lang="ko-KR" altLang="en-US" sz="3600" dirty="0"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A9F172-274B-A541-BD41-80A20CE68507}"/>
              </a:ext>
            </a:extLst>
          </p:cNvPr>
          <p:cNvSpPr txBox="1"/>
          <p:nvPr/>
        </p:nvSpPr>
        <p:spPr>
          <a:xfrm>
            <a:off x="1014115" y="4309015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3E1F00"/>
                </a:solidFill>
                <a:latin typeface="+mn-ea"/>
                <a:ea typeface="+mn-ea"/>
              </a:rPr>
              <a:t>O(n)</a:t>
            </a:r>
            <a:endParaRPr lang="ko-KR" altLang="en-US" sz="3200" dirty="0">
              <a:solidFill>
                <a:srgbClr val="3E1F00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EB1AFE-33FC-F445-80E2-9E69978CC6F8}"/>
              </a:ext>
            </a:extLst>
          </p:cNvPr>
          <p:cNvSpPr txBox="1"/>
          <p:nvPr/>
        </p:nvSpPr>
        <p:spPr>
          <a:xfrm>
            <a:off x="6995815" y="4309015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3E1F00"/>
                </a:solidFill>
                <a:latin typeface="+mn-ea"/>
                <a:ea typeface="+mn-ea"/>
              </a:rPr>
              <a:t>O(1)</a:t>
            </a:r>
            <a:endParaRPr lang="ko-KR" altLang="en-US" sz="3200" dirty="0">
              <a:solidFill>
                <a:srgbClr val="3E1F00"/>
              </a:solidFill>
              <a:latin typeface="+mn-ea"/>
              <a:ea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52EBBB-D381-884E-B69F-9E2094F1558C}"/>
              </a:ext>
            </a:extLst>
          </p:cNvPr>
          <p:cNvSpPr/>
          <p:nvPr/>
        </p:nvSpPr>
        <p:spPr>
          <a:xfrm>
            <a:off x="1014115" y="5020146"/>
            <a:ext cx="60002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3E1F00"/>
                </a:solidFill>
                <a:latin typeface="+mn-ea"/>
                <a:ea typeface="+mn-ea"/>
              </a:rPr>
              <a:t>n</a:t>
            </a:r>
            <a:r>
              <a:rPr lang="ko-KR" altLang="en-US" sz="2800" dirty="0">
                <a:solidFill>
                  <a:srgbClr val="3E1F00"/>
                </a:solidFill>
                <a:latin typeface="+mn-ea"/>
                <a:ea typeface="+mn-ea"/>
              </a:rPr>
              <a:t>이 </a:t>
            </a:r>
            <a:r>
              <a:rPr lang="en-US" altLang="ko-KR" sz="2800" dirty="0">
                <a:solidFill>
                  <a:srgbClr val="3E1F00"/>
                </a:solidFill>
                <a:latin typeface="+mn-ea"/>
                <a:ea typeface="+mn-ea"/>
              </a:rPr>
              <a:t>1 </a:t>
            </a:r>
            <a:r>
              <a:rPr lang="ko-KR" altLang="en-US" sz="2800" dirty="0">
                <a:solidFill>
                  <a:srgbClr val="3E1F00"/>
                </a:solidFill>
                <a:latin typeface="+mn-ea"/>
                <a:ea typeface="+mn-ea"/>
              </a:rPr>
              <a:t>이하일 때까지</a:t>
            </a:r>
            <a:endParaRPr lang="en-US" altLang="ko-KR" sz="2800" dirty="0">
              <a:solidFill>
                <a:srgbClr val="3E1F00"/>
              </a:solidFill>
              <a:latin typeface="+mn-ea"/>
              <a:ea typeface="+mn-ea"/>
            </a:endParaRPr>
          </a:p>
          <a:p>
            <a:r>
              <a:rPr lang="ko-KR" altLang="en-US" sz="2800" dirty="0">
                <a:solidFill>
                  <a:srgbClr val="3E1F00"/>
                </a:solidFill>
                <a:latin typeface="+mn-ea"/>
                <a:ea typeface="+mn-ea"/>
              </a:rPr>
              <a:t>재귀적으로 함수가 호출되므로 </a:t>
            </a:r>
            <a:endParaRPr lang="en-US" altLang="ko-KR" sz="2800" dirty="0">
              <a:solidFill>
                <a:srgbClr val="3E1F00"/>
              </a:solidFill>
              <a:latin typeface="+mn-ea"/>
              <a:ea typeface="+mn-ea"/>
            </a:endParaRPr>
          </a:p>
          <a:p>
            <a:r>
              <a:rPr lang="en-US" altLang="ko-KR" sz="2800" dirty="0">
                <a:solidFill>
                  <a:srgbClr val="3E1F00"/>
                </a:solidFill>
                <a:latin typeface="+mn-ea"/>
                <a:ea typeface="+mn-ea"/>
              </a:rPr>
              <a:t>n</a:t>
            </a:r>
            <a:r>
              <a:rPr lang="ko-KR" altLang="en-US" sz="2800" dirty="0">
                <a:solidFill>
                  <a:srgbClr val="3E1F00"/>
                </a:solidFill>
                <a:latin typeface="+mn-ea"/>
                <a:ea typeface="+mn-ea"/>
              </a:rPr>
              <a:t>부터 </a:t>
            </a:r>
            <a:r>
              <a:rPr lang="en-US" altLang="ko-KR" sz="2800" dirty="0">
                <a:solidFill>
                  <a:srgbClr val="3E1F00"/>
                </a:solidFill>
                <a:latin typeface="+mn-ea"/>
                <a:ea typeface="+mn-ea"/>
              </a:rPr>
              <a:t>1</a:t>
            </a:r>
            <a:r>
              <a:rPr lang="ko-KR" altLang="en-US" sz="2800" dirty="0">
                <a:solidFill>
                  <a:srgbClr val="3E1F00"/>
                </a:solidFill>
                <a:latin typeface="+mn-ea"/>
                <a:ea typeface="+mn-ea"/>
              </a:rPr>
              <a:t>까지 쌓이게 됩니다</a:t>
            </a:r>
            <a:r>
              <a:rPr lang="en-US" altLang="ko-KR" sz="2800" dirty="0">
                <a:solidFill>
                  <a:srgbClr val="3E1F00"/>
                </a:solidFill>
                <a:latin typeface="+mn-ea"/>
                <a:ea typeface="+mn-ea"/>
              </a:rPr>
              <a:t>.</a:t>
            </a:r>
            <a:endParaRPr lang="ko-KR" altLang="en-US" sz="2800" dirty="0">
              <a:solidFill>
                <a:srgbClr val="3E1F00"/>
              </a:solidFill>
              <a:latin typeface="+mn-ea"/>
              <a:ea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BC9209E-3CD7-364E-B12B-728A3326B238}"/>
              </a:ext>
            </a:extLst>
          </p:cNvPr>
          <p:cNvSpPr/>
          <p:nvPr/>
        </p:nvSpPr>
        <p:spPr>
          <a:xfrm>
            <a:off x="7014371" y="5020146"/>
            <a:ext cx="470419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3E1F00"/>
                </a:solidFill>
                <a:latin typeface="+mn-ea"/>
                <a:ea typeface="+mn-ea"/>
              </a:rPr>
              <a:t>n</a:t>
            </a:r>
            <a:r>
              <a:rPr lang="ko-KR" altLang="en-US" sz="2800" b="1" dirty="0">
                <a:solidFill>
                  <a:srgbClr val="3E1F00"/>
                </a:solidFill>
                <a:latin typeface="+mn-ea"/>
                <a:ea typeface="+mn-ea"/>
              </a:rPr>
              <a:t>의 값에 상관없이 </a:t>
            </a:r>
            <a:endParaRPr lang="en-US" altLang="ko-KR" sz="2800" b="1" dirty="0">
              <a:solidFill>
                <a:srgbClr val="3E1F00"/>
              </a:solidFill>
              <a:latin typeface="+mn-ea"/>
              <a:ea typeface="+mn-ea"/>
            </a:endParaRPr>
          </a:p>
          <a:p>
            <a:r>
              <a:rPr lang="en-US" altLang="ko-KR" sz="2800" b="1" dirty="0">
                <a:solidFill>
                  <a:srgbClr val="3E1F00"/>
                </a:solidFill>
                <a:latin typeface="+mn-ea"/>
                <a:ea typeface="+mn-ea"/>
              </a:rPr>
              <a:t>n</a:t>
            </a:r>
            <a:r>
              <a:rPr lang="ko-KR" altLang="en-US" sz="2800" b="1" dirty="0">
                <a:solidFill>
                  <a:srgbClr val="3E1F00"/>
                </a:solidFill>
                <a:latin typeface="+mn-ea"/>
                <a:ea typeface="+mn-ea"/>
              </a:rPr>
              <a:t>과 </a:t>
            </a:r>
            <a:r>
              <a:rPr lang="en-US" altLang="ko-KR" sz="2800" b="1" dirty="0" err="1">
                <a:solidFill>
                  <a:srgbClr val="3E1F00"/>
                </a:solidFill>
                <a:latin typeface="+mn-ea"/>
                <a:ea typeface="+mn-ea"/>
              </a:rPr>
              <a:t>i</a:t>
            </a:r>
            <a:r>
              <a:rPr lang="en-US" altLang="ko-KR" sz="2800" b="1" dirty="0">
                <a:solidFill>
                  <a:srgbClr val="3E1F00"/>
                </a:solidFill>
                <a:latin typeface="+mn-ea"/>
                <a:ea typeface="+mn-ea"/>
              </a:rPr>
              <a:t> </a:t>
            </a:r>
            <a:r>
              <a:rPr lang="ko-KR" altLang="en-US" sz="2800" b="1" dirty="0">
                <a:solidFill>
                  <a:srgbClr val="3E1F00"/>
                </a:solidFill>
                <a:latin typeface="+mn-ea"/>
                <a:ea typeface="+mn-ea"/>
              </a:rPr>
              <a:t>그리고 </a:t>
            </a:r>
            <a:r>
              <a:rPr lang="en-US" altLang="ko-KR" sz="2800" b="1" dirty="0" err="1">
                <a:solidFill>
                  <a:srgbClr val="3E1F00"/>
                </a:solidFill>
                <a:latin typeface="+mn-ea"/>
                <a:ea typeface="+mn-ea"/>
              </a:rPr>
              <a:t>fac</a:t>
            </a:r>
            <a:r>
              <a:rPr lang="en-US" altLang="ko-KR" sz="2800" b="1" dirty="0">
                <a:solidFill>
                  <a:srgbClr val="3E1F00"/>
                </a:solidFill>
                <a:latin typeface="+mn-ea"/>
                <a:ea typeface="+mn-ea"/>
              </a:rPr>
              <a:t> </a:t>
            </a:r>
            <a:r>
              <a:rPr lang="ko-KR" altLang="en-US" sz="2800" dirty="0">
                <a:solidFill>
                  <a:srgbClr val="3E1F00"/>
                </a:solidFill>
                <a:latin typeface="+mn-ea"/>
                <a:ea typeface="+mn-ea"/>
              </a:rPr>
              <a:t>변수만 저장합니다</a:t>
            </a:r>
            <a:r>
              <a:rPr lang="en-US" altLang="ko-KR" sz="2800" dirty="0">
                <a:solidFill>
                  <a:srgbClr val="3E1F00"/>
                </a:solidFill>
                <a:latin typeface="+mn-ea"/>
                <a:ea typeface="+mn-ea"/>
              </a:rPr>
              <a:t>.(list</a:t>
            </a:r>
            <a:r>
              <a:rPr lang="ko-KR" altLang="en-US" sz="2800" dirty="0">
                <a:solidFill>
                  <a:srgbClr val="3E1F00"/>
                </a:solidFill>
                <a:latin typeface="+mn-ea"/>
                <a:ea typeface="+mn-ea"/>
              </a:rPr>
              <a:t>에 담으면 </a:t>
            </a:r>
            <a:r>
              <a:rPr lang="en-US" altLang="ko-KR" sz="2800" dirty="0">
                <a:solidFill>
                  <a:srgbClr val="3E1F00"/>
                </a:solidFill>
                <a:latin typeface="+mn-ea"/>
                <a:ea typeface="+mn-ea"/>
              </a:rPr>
              <a:t>O(n))</a:t>
            </a:r>
            <a:endParaRPr lang="ko-KR" altLang="en-US" sz="2800" dirty="0">
              <a:solidFill>
                <a:srgbClr val="3E1F00"/>
              </a:solidFill>
              <a:latin typeface="+mn-ea"/>
              <a:ea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6B8089A-1B87-5848-9216-BD00DEE81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815" y="2620559"/>
            <a:ext cx="2895600" cy="1562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9C510D-6B8D-3643-A9B0-F2DA5D498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15" y="2620559"/>
            <a:ext cx="30480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93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맑은 고딕 Semilight" panose="020B0502040204020203" pitchFamily="50" charset="-127"/>
              <a:sym typeface="Malgun Gothic"/>
            </a:endParaRPr>
          </a:p>
        </p:txBody>
      </p:sp>
      <p:sp>
        <p:nvSpPr>
          <p:cNvPr id="5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산책</a:t>
            </a:r>
            <a:endParaRPr dirty="0">
              <a:latin typeface="+mn-ea"/>
              <a:ea typeface="+mn-ea"/>
              <a:cs typeface="맑은 고딕 Semilight" panose="020B0502040204020203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E7F329-45BF-9747-B892-31B1D10B5658}"/>
              </a:ext>
            </a:extLst>
          </p:cNvPr>
          <p:cNvSpPr/>
          <p:nvPr/>
        </p:nvSpPr>
        <p:spPr>
          <a:xfrm>
            <a:off x="905258" y="1045809"/>
            <a:ext cx="21788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rgbClr val="3E1F00"/>
                </a:solidFill>
                <a:latin typeface="+mn-ea"/>
                <a:ea typeface="+mn-ea"/>
                <a:cs typeface="Jua"/>
                <a:sym typeface="Jua"/>
              </a:rPr>
              <a:t>공간 복잡도</a:t>
            </a:r>
            <a:endParaRPr lang="ko-KR" altLang="en-US" sz="3600" dirty="0"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A9F172-274B-A541-BD41-80A20CE68507}"/>
              </a:ext>
            </a:extLst>
          </p:cNvPr>
          <p:cNvSpPr txBox="1"/>
          <p:nvPr/>
        </p:nvSpPr>
        <p:spPr>
          <a:xfrm>
            <a:off x="5601346" y="4147650"/>
            <a:ext cx="978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3E1F00"/>
                </a:solidFill>
                <a:latin typeface="+mn-ea"/>
                <a:ea typeface="+mn-ea"/>
              </a:rPr>
              <a:t>O(0)</a:t>
            </a:r>
            <a:endParaRPr lang="ko-KR" altLang="en-US" sz="3200" dirty="0">
              <a:solidFill>
                <a:srgbClr val="3E1F00"/>
              </a:solidFill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7CB02A-1179-2E4C-E110-18BF7C75A6A8}"/>
              </a:ext>
            </a:extLst>
          </p:cNvPr>
          <p:cNvSpPr txBox="1"/>
          <p:nvPr/>
        </p:nvSpPr>
        <p:spPr>
          <a:xfrm>
            <a:off x="4264660" y="3013501"/>
            <a:ext cx="41842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dirty="0">
                <a:solidFill>
                  <a:srgbClr val="0000FF"/>
                </a:solidFill>
                <a:effectLst/>
                <a:latin typeface="+mn-ea"/>
                <a:ea typeface="+mn-ea"/>
              </a:rPr>
              <a:t>def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 </a:t>
            </a:r>
            <a:r>
              <a:rPr lang="en-US" altLang="ko-KR" sz="2400" b="0" dirty="0" err="1">
                <a:solidFill>
                  <a:srgbClr val="795E26"/>
                </a:solidFill>
                <a:effectLst/>
                <a:latin typeface="+mn-ea"/>
                <a:ea typeface="+mn-ea"/>
              </a:rPr>
              <a:t>sum_number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(</a:t>
            </a:r>
            <a:r>
              <a:rPr lang="en-US" altLang="ko-KR" sz="2400" b="0" dirty="0">
                <a:solidFill>
                  <a:srgbClr val="001080"/>
                </a:solidFill>
                <a:effectLst/>
                <a:latin typeface="+mn-ea"/>
                <a:ea typeface="+mn-ea"/>
              </a:rPr>
              <a:t>a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, </a:t>
            </a:r>
            <a:r>
              <a:rPr lang="en-US" altLang="ko-KR" sz="2400" b="0" dirty="0">
                <a:solidFill>
                  <a:srgbClr val="001080"/>
                </a:solidFill>
                <a:effectLst/>
                <a:latin typeface="+mn-ea"/>
                <a:ea typeface="+mn-ea"/>
              </a:rPr>
              <a:t>b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):</a:t>
            </a:r>
          </a:p>
          <a:p>
            <a:r>
              <a:rPr lang="en-US" altLang="ko-KR" sz="24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    </a:t>
            </a:r>
            <a:r>
              <a:rPr lang="en-US" altLang="ko-KR" sz="2400" b="0" dirty="0">
                <a:solidFill>
                  <a:srgbClr val="AF00DB"/>
                </a:solidFill>
                <a:effectLst/>
                <a:latin typeface="+mn-ea"/>
                <a:ea typeface="+mn-ea"/>
              </a:rPr>
              <a:t>return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 a + b</a:t>
            </a:r>
          </a:p>
        </p:txBody>
      </p:sp>
    </p:spTree>
    <p:extLst>
      <p:ext uri="{BB962C8B-B14F-4D97-AF65-F5344CB8AC3E}">
        <p14:creationId xmlns:p14="http://schemas.microsoft.com/office/powerpoint/2010/main" val="53066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맑은 고딕 Semilight" panose="020B0502040204020203" pitchFamily="50" charset="-127"/>
              <a:sym typeface="Malgun Gothic"/>
            </a:endParaRPr>
          </a:p>
        </p:txBody>
      </p:sp>
      <p:sp>
        <p:nvSpPr>
          <p:cNvPr id="5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산책</a:t>
            </a:r>
            <a:endParaRPr dirty="0">
              <a:latin typeface="+mn-ea"/>
              <a:ea typeface="+mn-ea"/>
              <a:cs typeface="맑은 고딕 Semilight" panose="020B0502040204020203" pitchFamily="50" charset="-127"/>
            </a:endParaRPr>
          </a:p>
        </p:txBody>
      </p:sp>
      <p:sp>
        <p:nvSpPr>
          <p:cNvPr id="6" name="Google Shape;97;p2"/>
          <p:cNvSpPr/>
          <p:nvPr/>
        </p:nvSpPr>
        <p:spPr>
          <a:xfrm>
            <a:off x="1235713" y="903552"/>
            <a:ext cx="970942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알고리즘 성능 분석 필요성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2CA7917-34D1-E245-9421-BFB21781C44D}"/>
              </a:ext>
            </a:extLst>
          </p:cNvPr>
          <p:cNvGrpSpPr/>
          <p:nvPr/>
        </p:nvGrpSpPr>
        <p:grpSpPr>
          <a:xfrm>
            <a:off x="1235712" y="1763692"/>
            <a:ext cx="7461973" cy="2900417"/>
            <a:chOff x="1235713" y="1763692"/>
            <a:chExt cx="10578008" cy="3532498"/>
          </a:xfrm>
        </p:grpSpPr>
        <p:sp>
          <p:nvSpPr>
            <p:cNvPr id="7" name="Google Shape;97;p2"/>
            <p:cNvSpPr/>
            <p:nvPr/>
          </p:nvSpPr>
          <p:spPr>
            <a:xfrm>
              <a:off x="1235713" y="2484867"/>
              <a:ext cx="2642323" cy="2811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dirty="0">
                  <a:solidFill>
                    <a:srgbClr val="3E1F00"/>
                  </a:solidFill>
                  <a:latin typeface="+mn-ea"/>
                  <a:ea typeface="+mn-ea"/>
                  <a:cs typeface="맑은 고딕 Semilight" panose="020B0502040204020203" pitchFamily="50" charset="-127"/>
                  <a:sym typeface="Jua"/>
                </a:rPr>
                <a:t>N=10</a:t>
              </a:r>
            </a:p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dirty="0">
                  <a:solidFill>
                    <a:srgbClr val="3E1F00"/>
                  </a:solidFill>
                  <a:latin typeface="+mn-ea"/>
                  <a:ea typeface="+mn-ea"/>
                  <a:cs typeface="맑은 고딕 Semilight" panose="020B0502040204020203" pitchFamily="50" charset="-127"/>
                  <a:sym typeface="Jua"/>
                </a:rPr>
                <a:t>N=1000</a:t>
              </a:r>
            </a:p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dirty="0">
                  <a:solidFill>
                    <a:srgbClr val="3E1F00"/>
                  </a:solidFill>
                  <a:latin typeface="+mn-ea"/>
                  <a:ea typeface="+mn-ea"/>
                  <a:cs typeface="맑은 고딕 Semilight" panose="020B0502040204020203" pitchFamily="50" charset="-127"/>
                  <a:sym typeface="Jua"/>
                </a:rPr>
                <a:t>…</a:t>
              </a:r>
            </a:p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dirty="0">
                  <a:solidFill>
                    <a:srgbClr val="3E1F00"/>
                  </a:solidFill>
                  <a:latin typeface="+mn-ea"/>
                  <a:ea typeface="+mn-ea"/>
                  <a:cs typeface="맑은 고딕 Semilight" panose="020B0502040204020203" pitchFamily="50" charset="-127"/>
                  <a:sym typeface="Jua"/>
                </a:rPr>
                <a:t>N=1000000</a:t>
              </a:r>
            </a:p>
          </p:txBody>
        </p:sp>
        <p:sp>
          <p:nvSpPr>
            <p:cNvPr id="8" name="오른쪽 화살표 7"/>
            <p:cNvSpPr/>
            <p:nvPr/>
          </p:nvSpPr>
          <p:spPr>
            <a:xfrm>
              <a:off x="4024993" y="3899093"/>
              <a:ext cx="881349" cy="293914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ea"/>
                <a:cs typeface="맑은 고딕 Semilight" panose="020B0502040204020203" pitchFamily="50" charset="-127"/>
              </a:endParaRPr>
            </a:p>
          </p:txBody>
        </p:sp>
        <p:sp>
          <p:nvSpPr>
            <p:cNvPr id="9" name="Google Shape;97;p2"/>
            <p:cNvSpPr/>
            <p:nvPr/>
          </p:nvSpPr>
          <p:spPr>
            <a:xfrm>
              <a:off x="5306969" y="2484867"/>
              <a:ext cx="3165019" cy="2811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dirty="0">
                  <a:solidFill>
                    <a:srgbClr val="3E1F00"/>
                  </a:solidFill>
                  <a:latin typeface="+mn-ea"/>
                  <a:ea typeface="+mn-ea"/>
                  <a:cs typeface="맑은 고딕 Semilight" panose="020B0502040204020203" pitchFamily="50" charset="-127"/>
                  <a:sym typeface="Jua"/>
                </a:rPr>
                <a:t>100</a:t>
              </a:r>
              <a:r>
                <a:rPr lang="ko-KR" altLang="en-US" sz="2400" dirty="0">
                  <a:solidFill>
                    <a:srgbClr val="3E1F00"/>
                  </a:solidFill>
                  <a:latin typeface="+mn-ea"/>
                  <a:ea typeface="+mn-ea"/>
                  <a:cs typeface="맑은 고딕 Semilight" panose="020B0502040204020203" pitchFamily="50" charset="-127"/>
                  <a:sym typeface="Jua"/>
                </a:rPr>
                <a:t>초</a:t>
              </a:r>
              <a:endParaRPr lang="en-US" altLang="ko-KR" sz="24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endParaRPr>
            </a:p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dirty="0">
                  <a:solidFill>
                    <a:srgbClr val="3E1F00"/>
                  </a:solidFill>
                  <a:latin typeface="+mn-ea"/>
                  <a:ea typeface="+mn-ea"/>
                  <a:cs typeface="맑은 고딕 Semilight" panose="020B0502040204020203" pitchFamily="50" charset="-127"/>
                  <a:sym typeface="Jua"/>
                </a:rPr>
                <a:t>1,000,000</a:t>
              </a:r>
              <a:r>
                <a:rPr lang="ko-KR" altLang="en-US" sz="2400" dirty="0">
                  <a:solidFill>
                    <a:srgbClr val="3E1F00"/>
                  </a:solidFill>
                  <a:latin typeface="+mn-ea"/>
                  <a:ea typeface="+mn-ea"/>
                  <a:cs typeface="맑은 고딕 Semilight" panose="020B0502040204020203" pitchFamily="50" charset="-127"/>
                  <a:sym typeface="Jua"/>
                </a:rPr>
                <a:t>초</a:t>
              </a:r>
              <a:endParaRPr lang="en-US" altLang="ko-KR" sz="24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endParaRPr>
            </a:p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dirty="0">
                  <a:solidFill>
                    <a:srgbClr val="3E1F00"/>
                  </a:solidFill>
                  <a:latin typeface="+mn-ea"/>
                  <a:ea typeface="+mn-ea"/>
                  <a:cs typeface="맑은 고딕 Semilight" panose="020B0502040204020203" pitchFamily="50" charset="-127"/>
                  <a:sym typeface="Jua"/>
                </a:rPr>
                <a:t>…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rgbClr val="3E1F00"/>
                  </a:solidFill>
                  <a:latin typeface="+mn-ea"/>
                  <a:ea typeface="+mn-ea"/>
                  <a:cs typeface="맑은 고딕 Semilight" panose="020B0502040204020203" pitchFamily="50" charset="-127"/>
                  <a:sym typeface="Jua"/>
                </a:rPr>
                <a:t>1,000,000^2</a:t>
              </a:r>
              <a:r>
                <a:rPr lang="ko-KR" altLang="en-US" sz="2400" dirty="0">
                  <a:solidFill>
                    <a:srgbClr val="3E1F00"/>
                  </a:solidFill>
                  <a:latin typeface="+mn-ea"/>
                  <a:ea typeface="+mn-ea"/>
                  <a:cs typeface="맑은 고딕 Semilight" panose="020B0502040204020203" pitchFamily="50" charset="-127"/>
                  <a:sym typeface="Jua"/>
                </a:rPr>
                <a:t>초</a:t>
              </a:r>
              <a:endParaRPr lang="en-US" altLang="ko-KR" sz="24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endParaRPr>
            </a:p>
          </p:txBody>
        </p:sp>
        <p:sp>
          <p:nvSpPr>
            <p:cNvPr id="10" name="Google Shape;97;p2"/>
            <p:cNvSpPr/>
            <p:nvPr/>
          </p:nvSpPr>
          <p:spPr>
            <a:xfrm>
              <a:off x="5225143" y="1763694"/>
              <a:ext cx="2988127" cy="787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400" dirty="0">
                  <a:solidFill>
                    <a:srgbClr val="3E1F00"/>
                  </a:solidFill>
                  <a:latin typeface="+mn-ea"/>
                  <a:ea typeface="+mn-ea"/>
                  <a:cs typeface="맑은 고딕 Semilight" panose="020B0502040204020203" pitchFamily="50" charset="-127"/>
                  <a:sym typeface="Jua"/>
                </a:rPr>
                <a:t>알고리즘 </a:t>
              </a:r>
              <a:r>
                <a:rPr lang="en-US" altLang="ko-KR" sz="2400" dirty="0">
                  <a:solidFill>
                    <a:srgbClr val="3E1F00"/>
                  </a:solidFill>
                  <a:latin typeface="+mn-ea"/>
                  <a:ea typeface="+mn-ea"/>
                  <a:cs typeface="맑은 고딕 Semilight" panose="020B0502040204020203" pitchFamily="50" charset="-127"/>
                  <a:sym typeface="Jua"/>
                </a:rPr>
                <a:t>A(n^2)</a:t>
              </a:r>
            </a:p>
          </p:txBody>
        </p:sp>
        <p:sp>
          <p:nvSpPr>
            <p:cNvPr id="11" name="Google Shape;97;p2"/>
            <p:cNvSpPr/>
            <p:nvPr/>
          </p:nvSpPr>
          <p:spPr>
            <a:xfrm>
              <a:off x="8471988" y="1763692"/>
              <a:ext cx="2906300" cy="787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400" dirty="0">
                  <a:solidFill>
                    <a:srgbClr val="3E1F00"/>
                  </a:solidFill>
                  <a:latin typeface="+mn-ea"/>
                  <a:ea typeface="+mn-ea"/>
                  <a:cs typeface="맑은 고딕 Semilight" panose="020B0502040204020203" pitchFamily="50" charset="-127"/>
                  <a:sym typeface="Jua"/>
                </a:rPr>
                <a:t>알고리즘 </a:t>
              </a:r>
              <a:r>
                <a:rPr lang="en-US" altLang="ko-KR" sz="2400" dirty="0">
                  <a:solidFill>
                    <a:srgbClr val="3E1F00"/>
                  </a:solidFill>
                  <a:latin typeface="+mn-ea"/>
                  <a:ea typeface="+mn-ea"/>
                  <a:cs typeface="맑은 고딕 Semilight" panose="020B0502040204020203" pitchFamily="50" charset="-127"/>
                  <a:sym typeface="Jua"/>
                </a:rPr>
                <a:t>B(2^n)</a:t>
              </a:r>
            </a:p>
          </p:txBody>
        </p:sp>
        <p:sp>
          <p:nvSpPr>
            <p:cNvPr id="13" name="Google Shape;97;p2"/>
            <p:cNvSpPr/>
            <p:nvPr/>
          </p:nvSpPr>
          <p:spPr>
            <a:xfrm>
              <a:off x="8613899" y="2484867"/>
              <a:ext cx="3199822" cy="2811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dirty="0">
                  <a:solidFill>
                    <a:srgbClr val="3E1F00"/>
                  </a:solidFill>
                  <a:latin typeface="+mn-ea"/>
                  <a:ea typeface="+mn-ea"/>
                  <a:cs typeface="맑은 고딕 Semilight" panose="020B0502040204020203" pitchFamily="50" charset="-127"/>
                  <a:sym typeface="Jua"/>
                </a:rPr>
                <a:t>1,024</a:t>
              </a:r>
              <a:r>
                <a:rPr lang="ko-KR" altLang="en-US" sz="2400" dirty="0">
                  <a:solidFill>
                    <a:srgbClr val="3E1F00"/>
                  </a:solidFill>
                  <a:latin typeface="+mn-ea"/>
                  <a:ea typeface="+mn-ea"/>
                  <a:cs typeface="맑은 고딕 Semilight" panose="020B0502040204020203" pitchFamily="50" charset="-127"/>
                  <a:sym typeface="Jua"/>
                </a:rPr>
                <a:t>초</a:t>
              </a:r>
              <a:endParaRPr lang="en-US" altLang="ko-KR" sz="24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endParaRPr>
            </a:p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dirty="0">
                  <a:solidFill>
                    <a:srgbClr val="3E1F00"/>
                  </a:solidFill>
                  <a:latin typeface="+mn-ea"/>
                  <a:ea typeface="+mn-ea"/>
                  <a:cs typeface="맑은 고딕 Semilight" panose="020B0502040204020203" pitchFamily="50" charset="-127"/>
                  <a:sym typeface="Jua"/>
                </a:rPr>
                <a:t>2^1,000</a:t>
              </a:r>
              <a:r>
                <a:rPr lang="ko-KR" altLang="en-US" sz="2400" dirty="0">
                  <a:solidFill>
                    <a:srgbClr val="3E1F00"/>
                  </a:solidFill>
                  <a:latin typeface="+mn-ea"/>
                  <a:ea typeface="+mn-ea"/>
                  <a:cs typeface="맑은 고딕 Semilight" panose="020B0502040204020203" pitchFamily="50" charset="-127"/>
                  <a:sym typeface="Jua"/>
                </a:rPr>
                <a:t>초</a:t>
              </a:r>
              <a:endParaRPr lang="en-US" altLang="ko-KR" sz="24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endParaRPr>
            </a:p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dirty="0">
                  <a:solidFill>
                    <a:srgbClr val="3E1F00"/>
                  </a:solidFill>
                  <a:latin typeface="+mn-ea"/>
                  <a:ea typeface="+mn-ea"/>
                  <a:cs typeface="맑은 고딕 Semilight" panose="020B0502040204020203" pitchFamily="50" charset="-127"/>
                  <a:sym typeface="Jua"/>
                </a:rPr>
                <a:t>…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rgbClr val="3E1F00"/>
                  </a:solidFill>
                  <a:latin typeface="+mn-ea"/>
                  <a:ea typeface="+mn-ea"/>
                  <a:cs typeface="맑은 고딕 Semilight" panose="020B0502040204020203" pitchFamily="50" charset="-127"/>
                  <a:sym typeface="Jua"/>
                </a:rPr>
                <a:t>2^1 000,000</a:t>
              </a:r>
              <a:r>
                <a:rPr lang="ko-KR" altLang="en-US" sz="2400" dirty="0">
                  <a:solidFill>
                    <a:srgbClr val="3E1F00"/>
                  </a:solidFill>
                  <a:latin typeface="+mn-ea"/>
                  <a:ea typeface="+mn-ea"/>
                  <a:cs typeface="맑은 고딕 Semilight" panose="020B0502040204020203" pitchFamily="50" charset="-127"/>
                  <a:sym typeface="Jua"/>
                </a:rPr>
                <a:t>초</a:t>
              </a:r>
              <a:endParaRPr lang="en-US" altLang="ko-KR" sz="24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746A50-84F0-7D4A-A639-7539E92A3780}"/>
              </a:ext>
            </a:extLst>
          </p:cNvPr>
          <p:cNvSpPr/>
          <p:nvPr/>
        </p:nvSpPr>
        <p:spPr>
          <a:xfrm>
            <a:off x="1729873" y="5046136"/>
            <a:ext cx="9308241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N</a:t>
            </a:r>
            <a:r>
              <a:rPr lang="ko-KR" altLang="en-US" sz="1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 이 약 </a:t>
            </a:r>
            <a:r>
              <a:rPr lang="en-US" altLang="ko-KR" sz="1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10</a:t>
            </a:r>
            <a:r>
              <a:rPr lang="ko-KR" altLang="en-US" sz="1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개 이하인</a:t>
            </a:r>
            <a:r>
              <a:rPr lang="en-US" altLang="ko-KR" sz="1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 </a:t>
            </a:r>
            <a:r>
              <a:rPr lang="ko-KR" altLang="en-US" sz="1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경우에는 두 알고리즘의 속도가 빠르게 실행되기 때문에 차이가</a:t>
            </a:r>
            <a:r>
              <a:rPr lang="en-US" altLang="ko-KR" sz="1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 </a:t>
            </a:r>
            <a:r>
              <a:rPr lang="ko-KR" altLang="en-US" sz="1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없게 보이지만</a:t>
            </a:r>
            <a:r>
              <a:rPr lang="en-US" altLang="ko-KR" sz="1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,</a:t>
            </a:r>
          </a:p>
          <a:p>
            <a:pPr lvl="0">
              <a:lnSpc>
                <a:spcPct val="150000"/>
              </a:lnSpc>
            </a:pPr>
            <a:r>
              <a:rPr lang="en-US" altLang="ko-KR" sz="1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N </a:t>
            </a:r>
            <a:r>
              <a:rPr lang="ko-KR" altLang="en-US" sz="1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이 </a:t>
            </a:r>
            <a:r>
              <a:rPr lang="en-US" altLang="ko-KR" sz="1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100</a:t>
            </a:r>
            <a:r>
              <a:rPr lang="ko-KR" altLang="en-US" sz="1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개</a:t>
            </a:r>
            <a:r>
              <a:rPr lang="en-US" altLang="ko-KR" sz="1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 </a:t>
            </a:r>
            <a:r>
              <a:rPr lang="ko-KR" altLang="en-US" sz="1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이상일 경우에는 두 알고리즘은 실행 속도에 차이가 납니다</a:t>
            </a:r>
            <a:r>
              <a:rPr lang="en-US" altLang="ko-KR" sz="1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ko-KR" altLang="en-US" sz="1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우리는 최악의 경우를 대비해 알고리즘 성능 분석을 할 필요가 있습니다</a:t>
            </a:r>
            <a:r>
              <a:rPr lang="en-US" altLang="ko-KR" sz="1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6A12F9-60D4-5D4F-B7D3-ADE556E0C61B}"/>
              </a:ext>
            </a:extLst>
          </p:cNvPr>
          <p:cNvSpPr/>
          <p:nvPr/>
        </p:nvSpPr>
        <p:spPr>
          <a:xfrm>
            <a:off x="8971964" y="2417033"/>
            <a:ext cx="2958779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알고리즘</a:t>
            </a:r>
            <a:r>
              <a:rPr lang="en-US" altLang="ko-KR" sz="16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 A</a:t>
            </a:r>
            <a:r>
              <a:rPr lang="ko-KR" altLang="en-US" sz="16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는 </a:t>
            </a:r>
            <a:r>
              <a:rPr lang="en-US" altLang="ko-KR" sz="16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n^2</a:t>
            </a:r>
            <a:r>
              <a:rPr lang="ko-KR" altLang="en-US" sz="16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의 시간 복잡도를 가지고 있고</a:t>
            </a:r>
            <a:endParaRPr lang="en-US" altLang="ko-KR" sz="1600" dirty="0">
              <a:solidFill>
                <a:srgbClr val="3E1F00"/>
              </a:solidFill>
              <a:latin typeface="+mn-ea"/>
              <a:ea typeface="+mn-ea"/>
              <a:cs typeface="맑은 고딕 Semilight" panose="020B0502040204020203" pitchFamily="50" charset="-127"/>
              <a:sym typeface="Jua"/>
            </a:endParaRPr>
          </a:p>
          <a:p>
            <a:pPr lvl="0">
              <a:lnSpc>
                <a:spcPct val="150000"/>
              </a:lnSpc>
            </a:pPr>
            <a:r>
              <a:rPr lang="ko-KR" altLang="en-US" sz="16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알고리즘 </a:t>
            </a:r>
            <a:r>
              <a:rPr lang="en-US" altLang="ko-KR" sz="16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B</a:t>
            </a:r>
            <a:r>
              <a:rPr lang="ko-KR" altLang="en-US" sz="16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는 </a:t>
            </a:r>
            <a:r>
              <a:rPr lang="en-US" altLang="ko-KR" sz="16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2^n</a:t>
            </a:r>
            <a:r>
              <a:rPr lang="ko-KR" altLang="en-US" sz="16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의 시간 복잡도를 가지고 있다</a:t>
            </a:r>
            <a:r>
              <a:rPr lang="en-US" altLang="ko-KR" sz="16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.</a:t>
            </a:r>
            <a:r>
              <a:rPr lang="ko-KR" altLang="en-US" sz="16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 </a:t>
            </a:r>
            <a:endParaRPr lang="en-US" altLang="ko-KR" sz="1600" dirty="0">
              <a:solidFill>
                <a:srgbClr val="3E1F00"/>
              </a:solidFill>
              <a:latin typeface="+mn-ea"/>
              <a:ea typeface="+mn-ea"/>
              <a:cs typeface="맑은 고딕 Semilight" panose="020B0502040204020203" pitchFamily="50" charset="-127"/>
              <a:sym typeface="Jua"/>
            </a:endParaRPr>
          </a:p>
        </p:txBody>
      </p:sp>
    </p:spTree>
    <p:extLst>
      <p:ext uri="{BB962C8B-B14F-4D97-AF65-F5344CB8AC3E}">
        <p14:creationId xmlns:p14="http://schemas.microsoft.com/office/powerpoint/2010/main" val="2985290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2752873" y="2136358"/>
            <a:ext cx="6675100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+mj-ea"/>
                <a:ea typeface="+mj-ea"/>
                <a:cs typeface="Jua"/>
                <a:sym typeface="Jua"/>
              </a:rPr>
              <a:t>알고리즘 측정 대표적인 방법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+mj-ea"/>
                <a:ea typeface="+mj-ea"/>
                <a:cs typeface="Jua"/>
                <a:sym typeface="Jua"/>
              </a:rPr>
              <a:t>!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solidFill>
                  <a:srgbClr val="3E1F00"/>
                </a:solidFill>
                <a:latin typeface="+mj-ea"/>
                <a:ea typeface="+mj-ea"/>
                <a:cs typeface="Jua"/>
                <a:sym typeface="Jua"/>
              </a:rPr>
              <a:t> 1. </a:t>
            </a: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+mj-ea"/>
                <a:ea typeface="+mj-ea"/>
                <a:cs typeface="Jua"/>
                <a:sym typeface="Jua"/>
              </a:rPr>
              <a:t>시간 복잡도 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+mj-ea"/>
                <a:ea typeface="+mj-ea"/>
                <a:cs typeface="Jua"/>
                <a:sym typeface="Jua"/>
              </a:rPr>
              <a:t>: </a:t>
            </a: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+mj-ea"/>
                <a:ea typeface="+mj-ea"/>
                <a:cs typeface="Jua"/>
                <a:sym typeface="Jua"/>
              </a:rPr>
              <a:t>얼마나 많은 시간</a:t>
            </a:r>
            <a:endParaRPr lang="en-US" altLang="ko-KR" sz="3600" b="0" i="0" u="none" strike="noStrike" cap="none" dirty="0">
              <a:solidFill>
                <a:srgbClr val="3E1F00"/>
              </a:solidFill>
              <a:latin typeface="+mj-ea"/>
              <a:ea typeface="+mj-ea"/>
              <a:cs typeface="Jua"/>
              <a:sym typeface="Jua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+mj-ea"/>
                <a:ea typeface="+mj-ea"/>
                <a:cs typeface="Jua"/>
                <a:sym typeface="Jua"/>
              </a:rPr>
              <a:t> 2. </a:t>
            </a: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+mj-ea"/>
                <a:ea typeface="+mj-ea"/>
                <a:cs typeface="Jua"/>
                <a:sym typeface="Jua"/>
              </a:rPr>
              <a:t>공간 복잡도 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+mj-ea"/>
                <a:ea typeface="+mj-ea"/>
                <a:cs typeface="Jua"/>
                <a:sym typeface="Jua"/>
              </a:rPr>
              <a:t>: </a:t>
            </a: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+mj-ea"/>
                <a:ea typeface="+mj-ea"/>
                <a:cs typeface="Jua"/>
                <a:sym typeface="Jua"/>
              </a:rPr>
              <a:t>얼마나 많은 공간</a:t>
            </a:r>
            <a:endParaRPr lang="en-US" altLang="ko-KR" sz="3600" dirty="0">
              <a:solidFill>
                <a:srgbClr val="3E1F00"/>
              </a:solidFill>
              <a:latin typeface="+mj-ea"/>
              <a:ea typeface="+mj-ea"/>
              <a:cs typeface="Jua"/>
              <a:sym typeface="Jua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+mj-ea"/>
                <a:ea typeface="+mj-ea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j-ea"/>
                <a:ea typeface="+mj-ea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j-ea"/>
                <a:ea typeface="+mj-ea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j-ea"/>
                <a:ea typeface="+mj-ea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j-ea"/>
                <a:ea typeface="+mj-ea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j-ea"/>
                <a:ea typeface="+mj-ea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j-ea"/>
                <a:ea typeface="+mj-ea"/>
                <a:sym typeface="Arial"/>
              </a:rPr>
              <a:t>산책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52236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1235713" y="2551857"/>
            <a:ext cx="970942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+mj-ea"/>
                <a:ea typeface="+mj-ea"/>
                <a:cs typeface="Jua"/>
                <a:sym typeface="Jua"/>
              </a:rPr>
              <a:t>1. </a:t>
            </a: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+mj-ea"/>
                <a:ea typeface="+mj-ea"/>
                <a:cs typeface="Jua"/>
                <a:sym typeface="Jua"/>
              </a:rPr>
              <a:t>시간 복잡도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+mj-ea"/>
                <a:ea typeface="+mj-ea"/>
                <a:cs typeface="Jua"/>
                <a:sym typeface="Jua"/>
              </a:rPr>
              <a:t>(Time Complexity)</a:t>
            </a: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+mj-ea"/>
                <a:ea typeface="+mj-ea"/>
                <a:cs typeface="Jua"/>
                <a:sym typeface="Jua"/>
              </a:rPr>
              <a:t>를 이용한 측정 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+mj-ea"/>
                <a:ea typeface="+mj-ea"/>
                <a:cs typeface="Jua"/>
                <a:sym typeface="Jua"/>
              </a:rPr>
              <a:t>: 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+mj-ea"/>
                <a:ea typeface="+mj-ea"/>
                <a:cs typeface="Jua"/>
                <a:sym typeface="Jua"/>
              </a:rPr>
              <a:t>      </a:t>
            </a: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+mj-ea"/>
                <a:ea typeface="+mj-ea"/>
                <a:cs typeface="Jua"/>
                <a:sym typeface="Jua"/>
              </a:rPr>
              <a:t>얼마나 오랜 시간이 걸렸는가</a:t>
            </a: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+mj-ea"/>
                <a:ea typeface="+mj-ea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j-ea"/>
                <a:ea typeface="+mj-ea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j-ea"/>
                <a:ea typeface="+mj-ea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j-ea"/>
                <a:ea typeface="+mj-ea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j-ea"/>
                <a:ea typeface="+mj-ea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j-ea"/>
                <a:ea typeface="+mj-ea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j-ea"/>
                <a:ea typeface="+mj-ea"/>
                <a:sym typeface="Arial"/>
              </a:rPr>
              <a:t>산책</a:t>
            </a:r>
            <a:endParaRPr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맑은 고딕 Semilight" panose="020B0502040204020203" pitchFamily="50" charset="-127"/>
              <a:sym typeface="Malgun Gothic"/>
            </a:endParaRPr>
          </a:p>
        </p:txBody>
      </p:sp>
      <p:sp>
        <p:nvSpPr>
          <p:cNvPr id="5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산책</a:t>
            </a:r>
            <a:endParaRPr dirty="0">
              <a:latin typeface="+mn-ea"/>
              <a:ea typeface="+mn-ea"/>
              <a:cs typeface="맑은 고딕 Semilight" panose="020B0502040204020203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05258" y="1904095"/>
            <a:ext cx="10797887" cy="1977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알고리즘에 사용한 입력된 </a:t>
            </a:r>
            <a:r>
              <a:rPr lang="en-US" altLang="ko-KR" sz="2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N</a:t>
            </a:r>
            <a:r>
              <a:rPr lang="ko-KR" altLang="en-US" sz="2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의 </a:t>
            </a:r>
            <a:r>
              <a:rPr lang="ko-KR" altLang="en-US" sz="2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연산의 수를 계산하면 실행시간을 구할 수 있습니다</a:t>
            </a:r>
            <a:r>
              <a:rPr lang="en-US" altLang="ko-KR" sz="2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ko-KR" altLang="en-US" sz="2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여기서</a:t>
            </a:r>
            <a:r>
              <a:rPr lang="en-US" altLang="ko-KR" sz="2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, </a:t>
            </a:r>
            <a:r>
              <a:rPr lang="ko-KR" altLang="en-US" sz="2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연산에는 산술</a:t>
            </a:r>
            <a:r>
              <a:rPr lang="en-US" altLang="ko-KR" sz="2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,</a:t>
            </a:r>
            <a:r>
              <a:rPr lang="ko-KR" altLang="en-US" sz="2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 대입</a:t>
            </a:r>
            <a:r>
              <a:rPr lang="en-US" altLang="ko-KR" sz="2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,</a:t>
            </a:r>
            <a:r>
              <a:rPr lang="ko-KR" altLang="en-US" sz="2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 비교</a:t>
            </a:r>
            <a:r>
              <a:rPr lang="en-US" altLang="ko-KR" sz="2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,</a:t>
            </a:r>
            <a:r>
              <a:rPr lang="ko-KR" altLang="en-US" sz="2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이동이 있습니다</a:t>
            </a:r>
            <a:r>
              <a:rPr lang="en-US" altLang="ko-KR" sz="2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C3E1C2-424E-F44E-B361-23332A435DB5}"/>
              </a:ext>
            </a:extLst>
          </p:cNvPr>
          <p:cNvSpPr/>
          <p:nvPr/>
        </p:nvSpPr>
        <p:spPr>
          <a:xfrm>
            <a:off x="905258" y="1045809"/>
            <a:ext cx="21579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rgbClr val="3E1F00"/>
                </a:solidFill>
                <a:latin typeface="+mn-ea"/>
                <a:ea typeface="+mn-ea"/>
                <a:cs typeface="Jua"/>
                <a:sym typeface="Jua"/>
              </a:rPr>
              <a:t>시간 복잡도</a:t>
            </a:r>
            <a:endParaRPr lang="ko-KR" altLang="en-US" sz="3600" dirty="0">
              <a:latin typeface="+mn-ea"/>
              <a:ea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9CC478-A96E-0240-9846-089CB6B67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813" y="4144452"/>
            <a:ext cx="3995057" cy="11085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CCEA0E0-EBED-8441-8006-D43153CB8F9F}"/>
              </a:ext>
            </a:extLst>
          </p:cNvPr>
          <p:cNvSpPr/>
          <p:nvPr/>
        </p:nvSpPr>
        <p:spPr>
          <a:xfrm>
            <a:off x="2908813" y="5464983"/>
            <a:ext cx="12137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3E1F00"/>
                </a:solidFill>
                <a:latin typeface="+mn-ea"/>
              </a:rPr>
              <a:t>O(n^2)</a:t>
            </a:r>
            <a:endParaRPr lang="ko-KR" altLang="en-US" sz="2800" dirty="0">
              <a:solidFill>
                <a:srgbClr val="3E1F00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B30B6F-31A0-FD49-9F4C-5F6D3CCC96AF}"/>
              </a:ext>
            </a:extLst>
          </p:cNvPr>
          <p:cNvSpPr/>
          <p:nvPr/>
        </p:nvSpPr>
        <p:spPr>
          <a:xfrm>
            <a:off x="7389402" y="4160089"/>
            <a:ext cx="212471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3E1F00"/>
                </a:solidFill>
                <a:latin typeface="+mn-ea"/>
                <a:ea typeface="+mn-ea"/>
              </a:rPr>
              <a:t>대입  </a:t>
            </a:r>
            <a:r>
              <a:rPr lang="en-US" altLang="ko-KR" sz="2800" dirty="0">
                <a:solidFill>
                  <a:srgbClr val="3E1F00"/>
                </a:solidFill>
                <a:latin typeface="+mn-ea"/>
                <a:ea typeface="+mn-ea"/>
              </a:rPr>
              <a:t>0</a:t>
            </a:r>
          </a:p>
          <a:p>
            <a:r>
              <a:rPr lang="ko-KR" altLang="en-US" sz="2800" dirty="0">
                <a:solidFill>
                  <a:srgbClr val="3E1F00"/>
                </a:solidFill>
                <a:latin typeface="+mn-ea"/>
                <a:ea typeface="+mn-ea"/>
              </a:rPr>
              <a:t>덧셈  </a:t>
            </a:r>
            <a:r>
              <a:rPr lang="en-US" altLang="ko-KR" sz="2800" dirty="0">
                <a:solidFill>
                  <a:srgbClr val="3E1F00"/>
                </a:solidFill>
                <a:latin typeface="+mn-ea"/>
                <a:ea typeface="+mn-ea"/>
              </a:rPr>
              <a:t>0</a:t>
            </a:r>
          </a:p>
          <a:p>
            <a:r>
              <a:rPr lang="ko-KR" altLang="en-US" sz="2800" dirty="0">
                <a:solidFill>
                  <a:srgbClr val="3E1F00"/>
                </a:solidFill>
                <a:latin typeface="+mn-ea"/>
                <a:ea typeface="+mn-ea"/>
              </a:rPr>
              <a:t>곱셈 </a:t>
            </a:r>
            <a:r>
              <a:rPr lang="en-US" altLang="ko-KR" sz="2800" dirty="0">
                <a:solidFill>
                  <a:srgbClr val="3E1F00"/>
                </a:solidFill>
                <a:latin typeface="+mn-ea"/>
              </a:rPr>
              <a:t>n*n</a:t>
            </a:r>
            <a:endParaRPr lang="en-US" altLang="ko-KR" sz="2800" dirty="0">
              <a:solidFill>
                <a:srgbClr val="3E1F00"/>
              </a:solidFill>
              <a:latin typeface="+mn-ea"/>
              <a:ea typeface="+mn-ea"/>
            </a:endParaRPr>
          </a:p>
          <a:p>
            <a:r>
              <a:rPr lang="ko-KR" altLang="en-US" sz="2800" dirty="0">
                <a:solidFill>
                  <a:srgbClr val="3E1F00"/>
                </a:solidFill>
                <a:latin typeface="+mn-ea"/>
                <a:ea typeface="+mn-ea"/>
              </a:rPr>
              <a:t>나눗셈 </a:t>
            </a:r>
            <a:r>
              <a:rPr lang="en-US" altLang="ko-KR" sz="2800" dirty="0">
                <a:solidFill>
                  <a:srgbClr val="3E1F00"/>
                </a:solidFill>
                <a:latin typeface="+mn-ea"/>
                <a:ea typeface="+mn-ea"/>
              </a:rPr>
              <a:t>0</a:t>
            </a:r>
            <a:endParaRPr lang="ko-KR" altLang="en-US" sz="2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8405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맑은 고딕 Semilight" panose="020B0502040204020203" pitchFamily="50" charset="-127"/>
              <a:sym typeface="Malgun Gothic"/>
            </a:endParaRPr>
          </a:p>
        </p:txBody>
      </p:sp>
      <p:sp>
        <p:nvSpPr>
          <p:cNvPr id="5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산책</a:t>
            </a:r>
            <a:endParaRPr dirty="0">
              <a:latin typeface="+mn-ea"/>
              <a:ea typeface="+mn-ea"/>
              <a:cs typeface="맑은 고딕 Semilight" panose="020B0502040204020203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47798" y="2078265"/>
            <a:ext cx="10797887" cy="2623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연산의 횟수가 다항식으로 표현될 경우 </a:t>
            </a:r>
            <a:r>
              <a:rPr lang="ko-KR" altLang="en-US" sz="2800" dirty="0">
                <a:solidFill>
                  <a:srgbClr val="FF0000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최고 </a:t>
            </a:r>
            <a:r>
              <a:rPr lang="ko-KR" altLang="en-US" sz="2800" dirty="0" err="1">
                <a:solidFill>
                  <a:srgbClr val="FF0000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차항의</a:t>
            </a:r>
            <a:r>
              <a:rPr lang="ko-KR" altLang="en-US" sz="2800" dirty="0">
                <a:solidFill>
                  <a:srgbClr val="FF0000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 차수로 표현</a:t>
            </a:r>
            <a:r>
              <a:rPr lang="ko-KR" altLang="en-US" sz="2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하고 계수와 낮은 차수의 항은 무시한 후에 시간 복잡도를 계산합니다</a:t>
            </a:r>
            <a:r>
              <a:rPr lang="en-US" altLang="ko-KR" sz="2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.</a:t>
            </a:r>
            <a:endParaRPr lang="en-US" altLang="ko-KR" sz="2800" dirty="0">
              <a:solidFill>
                <a:srgbClr val="3E1F00"/>
              </a:solidFill>
              <a:latin typeface="+mn-ea"/>
              <a:ea typeface="+mn-ea"/>
              <a:cs typeface="맑은 고딕 Semilight" panose="020B0502040204020203" pitchFamily="50" charset="-127"/>
              <a:sym typeface="Jua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Ex 1) n^2 + 3n+4 = O(n^2)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E1F00"/>
                </a:solidFill>
                <a:latin typeface="+mn-ea"/>
                <a:cs typeface="맑은 고딕 Semilight" panose="020B0502040204020203" pitchFamily="50" charset="-127"/>
                <a:sym typeface="Jua"/>
              </a:rPr>
              <a:t>Ex 2) 2 n + 1 = O(n)</a:t>
            </a:r>
            <a:r>
              <a:rPr lang="en-US" altLang="ko-KR" sz="28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      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255A6E-281D-014C-8FEC-3D9357CF6797}"/>
              </a:ext>
            </a:extLst>
          </p:cNvPr>
          <p:cNvSpPr/>
          <p:nvPr/>
        </p:nvSpPr>
        <p:spPr>
          <a:xfrm>
            <a:off x="947798" y="5099580"/>
            <a:ext cx="10699916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4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 </a:t>
            </a:r>
            <a:r>
              <a:rPr lang="ko-KR" altLang="en-US" sz="2400" dirty="0">
                <a:solidFill>
                  <a:srgbClr val="3E1F00"/>
                </a:solidFill>
                <a:latin typeface="+mn-ea"/>
                <a:cs typeface="맑은 고딕 Semilight" panose="020B0502040204020203" pitchFamily="50" charset="-127"/>
                <a:sym typeface="Jua"/>
              </a:rPr>
              <a:t>*</a:t>
            </a:r>
            <a:r>
              <a:rPr lang="ko-KR" altLang="en-US" sz="24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 계수와 낮은 차수의 항은 시간 복잡도에 영향을 끼치지만 전체적으로 봤을 때</a:t>
            </a:r>
            <a:r>
              <a:rPr lang="en-US" altLang="ko-KR" sz="24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,</a:t>
            </a:r>
            <a:r>
              <a:rPr lang="ko-KR" altLang="en-US" sz="24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 </a:t>
            </a:r>
            <a:endParaRPr lang="en-US" altLang="ko-KR" sz="2400" dirty="0">
              <a:solidFill>
                <a:srgbClr val="3E1F00"/>
              </a:solidFill>
              <a:latin typeface="+mn-ea"/>
              <a:ea typeface="+mn-ea"/>
              <a:cs typeface="맑은 고딕 Semilight" panose="020B0502040204020203" pitchFamily="50" charset="-127"/>
              <a:sym typeface="Jua"/>
            </a:endParaRPr>
          </a:p>
          <a:p>
            <a:pPr lvl="0">
              <a:lnSpc>
                <a:spcPct val="150000"/>
              </a:lnSpc>
            </a:pPr>
            <a:r>
              <a:rPr lang="ko-KR" altLang="en-US" sz="24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최고 </a:t>
            </a:r>
            <a:r>
              <a:rPr lang="ko-KR" altLang="en-US" sz="2400" dirty="0" err="1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차항의</a:t>
            </a:r>
            <a:r>
              <a:rPr lang="ko-KR" altLang="en-US" sz="24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 차수가 가장 큰 영향을 끼치고 그 외에는 상대적으로 영향을 안 끼친다</a:t>
            </a:r>
            <a:r>
              <a:rPr lang="en-US" altLang="ko-KR" sz="2400" dirty="0">
                <a:solidFill>
                  <a:srgbClr val="3E1F00"/>
                </a:solidFill>
                <a:latin typeface="+mn-ea"/>
                <a:ea typeface="+mn-ea"/>
                <a:cs typeface="맑은 고딕 Semilight" panose="020B0502040204020203" pitchFamily="50" charset="-127"/>
                <a:sym typeface="Jua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466511-0BD5-0F42-9D93-37C0E561DF4C}"/>
              </a:ext>
            </a:extLst>
          </p:cNvPr>
          <p:cNvSpPr/>
          <p:nvPr/>
        </p:nvSpPr>
        <p:spPr>
          <a:xfrm>
            <a:off x="905258" y="1045809"/>
            <a:ext cx="21579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rgbClr val="3E1F00"/>
                </a:solidFill>
                <a:latin typeface="+mn-ea"/>
                <a:ea typeface="+mn-ea"/>
                <a:cs typeface="Jua"/>
                <a:sym typeface="Jua"/>
              </a:rPr>
              <a:t>시간 복잡도</a:t>
            </a:r>
            <a:endParaRPr lang="ko-KR" altLang="en-US" sz="3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4284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5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n-ea"/>
                <a:ea typeface="+mn-ea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n-ea"/>
                <a:ea typeface="+mn-ea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n-ea"/>
                <a:ea typeface="+mn-ea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sym typeface="Arial"/>
              </a:rPr>
              <a:t>산책</a:t>
            </a:r>
            <a:endParaRPr dirty="0">
              <a:latin typeface="+mn-ea"/>
              <a:ea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97;p2"/>
              <p:cNvSpPr/>
              <p:nvPr/>
            </p:nvSpPr>
            <p:spPr>
              <a:xfrm>
                <a:off x="1235712" y="1662642"/>
                <a:ext cx="10529023" cy="50782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742950" lvl="0" indent="-742950">
                  <a:lnSpc>
                    <a:spcPct val="150000"/>
                  </a:lnSpc>
                  <a:buAutoNum type="arabicPeriod"/>
                </a:pPr>
                <a:r>
                  <a:rPr lang="ko-KR" altLang="en-US" sz="2400" b="0" i="0" u="none" strike="noStrike" cap="none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최선의 경우 </a:t>
                </a:r>
                <a:r>
                  <a:rPr lang="en-US" altLang="ko-KR" sz="2400" b="0" i="0" u="none" strike="noStrike" cap="none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(Best Case)</a:t>
                </a:r>
                <a:br>
                  <a:rPr lang="en-US" altLang="ko-KR" sz="2400" b="0" i="0" u="none" strike="noStrike" cap="none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</a:br>
                <a:r>
                  <a:rPr lang="en-US" altLang="ko-KR" sz="2400" b="0" i="0" u="none" strike="noStrike" cap="none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-&gt; </a:t>
                </a:r>
                <a:r>
                  <a:rPr lang="ko-KR" altLang="en-US" sz="2400" b="0" i="0" u="none" strike="noStrike" cap="none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실행 시간이 적은 경우</a:t>
                </a:r>
                <a:r>
                  <a:rPr lang="en-US" altLang="ko-KR" sz="2400" b="0" i="0" u="none" strike="noStrike" cap="none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, Big-</a:t>
                </a:r>
                <a14:m>
                  <m:oMath xmlns:m="http://schemas.openxmlformats.org/officeDocument/2006/math">
                    <m:r>
                      <a:rPr lang="en-US" altLang="ko-KR" sz="2400" b="0" i="1" u="none" strike="noStrike" cap="none" smtClean="0">
                        <a:solidFill>
                          <a:srgbClr val="3E1F00"/>
                        </a:solidFill>
                        <a:latin typeface="Cambria Math" panose="02040503050406030204" pitchFamily="18" charset="0"/>
                        <a:ea typeface="+mn-ea"/>
                        <a:sym typeface="Jua"/>
                      </a:rPr>
                      <m:t>𝛺</m:t>
                    </m:r>
                  </m:oMath>
                </a14:m>
                <a:r>
                  <a:rPr lang="en-US" altLang="ko-KR" sz="2400" b="0" i="0" u="none" strike="noStrike" cap="none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(</a:t>
                </a:r>
                <a:r>
                  <a:rPr lang="ko-KR" altLang="en-US" sz="2400" b="0" i="0" u="none" strike="noStrike" cap="none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빅</a:t>
                </a:r>
                <a:r>
                  <a:rPr lang="en-US" altLang="ko-KR" sz="2400" b="0" i="0" u="none" strike="noStrike" cap="none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-</a:t>
                </a:r>
                <a:r>
                  <a:rPr lang="ko-KR" altLang="en-US" sz="2400" b="0" i="0" u="none" strike="noStrike" cap="none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오메가 표기법</a:t>
                </a:r>
                <a:r>
                  <a:rPr lang="en-US" altLang="ko-KR" sz="2400" b="0" i="0" u="none" strike="noStrike" cap="none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), </a:t>
                </a:r>
                <a:r>
                  <a:rPr lang="ko-KR" altLang="en-US" sz="2400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점근적 하한</a:t>
                </a:r>
                <a:endParaRPr lang="en-US" altLang="ko-KR" sz="2400" b="0" i="0" u="none" strike="noStrike" cap="none" dirty="0">
                  <a:solidFill>
                    <a:srgbClr val="3E1F00"/>
                  </a:solidFill>
                  <a:latin typeface="+mn-ea"/>
                  <a:ea typeface="+mn-ea"/>
                  <a:cs typeface="Jua"/>
                  <a:sym typeface="Jua"/>
                </a:endParaRPr>
              </a:p>
              <a:p>
                <a:pPr marL="742950" lvl="0" indent="-742950">
                  <a:lnSpc>
                    <a:spcPct val="150000"/>
                  </a:lnSpc>
                  <a:buAutoNum type="arabicPeriod"/>
                </a:pPr>
                <a:r>
                  <a:rPr lang="ko-KR" altLang="en-US" sz="2400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평균적인 경우</a:t>
                </a:r>
                <a:r>
                  <a:rPr lang="en-US" altLang="ko-KR" sz="2400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(Average Case)</a:t>
                </a:r>
                <a:br>
                  <a:rPr lang="en-US" altLang="ko-KR" sz="2400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</a:br>
                <a:r>
                  <a:rPr lang="en-US" altLang="ko-KR" sz="2400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-&gt;Big-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rgbClr val="3E1F00"/>
                        </a:solidFill>
                        <a:latin typeface="Cambria Math" panose="02040503050406030204" pitchFamily="18" charset="0"/>
                        <a:ea typeface="+mn-ea"/>
                        <a:cs typeface="Jua"/>
                        <a:sym typeface="Jua"/>
                      </a:rPr>
                      <m:t>𝜃</m:t>
                    </m:r>
                  </m:oMath>
                </a14:m>
                <a:r>
                  <a:rPr lang="en-US" altLang="ko-KR" sz="2400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 (</a:t>
                </a:r>
                <a:r>
                  <a:rPr lang="ko-KR" altLang="en-US" sz="2400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빅</a:t>
                </a:r>
                <a:r>
                  <a:rPr lang="en-US" altLang="ko-KR" sz="2400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-</a:t>
                </a:r>
                <a:r>
                  <a:rPr lang="ko-KR" altLang="en-US" sz="2400" dirty="0" err="1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세타</a:t>
                </a:r>
                <a:r>
                  <a:rPr lang="ko-KR" altLang="en-US" sz="2400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 표기법</a:t>
                </a:r>
                <a:r>
                  <a:rPr lang="en-US" altLang="ko-KR" sz="2400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), </a:t>
                </a:r>
                <a:r>
                  <a:rPr lang="ko-KR" altLang="en-US" sz="2400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빅</a:t>
                </a:r>
                <a:r>
                  <a:rPr lang="en-US" altLang="ko-KR" sz="2400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-</a:t>
                </a:r>
                <a:r>
                  <a:rPr lang="ko-KR" altLang="en-US" sz="2400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오 와 빅</a:t>
                </a:r>
                <a:r>
                  <a:rPr lang="en-US" altLang="ko-KR" sz="2400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-</a:t>
                </a:r>
                <a:r>
                  <a:rPr lang="ko-KR" altLang="en-US" sz="2400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오메가 의 평균</a:t>
                </a:r>
                <a:endParaRPr lang="en-US" altLang="ko-KR" sz="2400" dirty="0">
                  <a:solidFill>
                    <a:srgbClr val="3E1F00"/>
                  </a:solidFill>
                  <a:latin typeface="+mn-ea"/>
                  <a:ea typeface="+mn-ea"/>
                  <a:cs typeface="Jua"/>
                  <a:sym typeface="Jua"/>
                </a:endParaRPr>
              </a:p>
              <a:p>
                <a:pPr marL="742950" indent="-742950">
                  <a:lnSpc>
                    <a:spcPct val="150000"/>
                  </a:lnSpc>
                  <a:buFont typeface="Arial"/>
                  <a:buAutoNum type="arabicPeriod"/>
                </a:pPr>
                <a:r>
                  <a:rPr lang="ko-KR" altLang="en-US" sz="2400" dirty="0">
                    <a:solidFill>
                      <a:srgbClr val="FF0000"/>
                    </a:solidFill>
                    <a:latin typeface="+mn-ea"/>
                    <a:ea typeface="+mn-ea"/>
                    <a:cs typeface="Jua"/>
                    <a:sym typeface="Jua"/>
                  </a:rPr>
                  <a:t>최악의 경우 </a:t>
                </a:r>
                <a:r>
                  <a:rPr lang="en-US" altLang="ko-KR" sz="2400" dirty="0">
                    <a:solidFill>
                      <a:srgbClr val="FF0000"/>
                    </a:solidFill>
                    <a:latin typeface="+mn-ea"/>
                    <a:ea typeface="+mn-ea"/>
                    <a:cs typeface="Jua"/>
                    <a:sym typeface="Jua"/>
                  </a:rPr>
                  <a:t>(Worst Case)</a:t>
                </a:r>
                <a:br>
                  <a:rPr lang="en-US" altLang="ko-KR" sz="2400" dirty="0">
                    <a:solidFill>
                      <a:srgbClr val="FF0000"/>
                    </a:solidFill>
                    <a:latin typeface="+mn-ea"/>
                    <a:ea typeface="+mn-ea"/>
                    <a:cs typeface="Jua"/>
                    <a:sym typeface="Jua"/>
                  </a:rPr>
                </a:br>
                <a:r>
                  <a:rPr lang="en-US" altLang="ko-KR" sz="2400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-&gt; </a:t>
                </a:r>
                <a:r>
                  <a:rPr lang="ko-KR" altLang="en-US" sz="2400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실행 시간이 오래 걸리는 경우</a:t>
                </a:r>
                <a:r>
                  <a:rPr lang="en-US" altLang="ko-KR" sz="2400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, </a:t>
                </a:r>
                <a:r>
                  <a:rPr lang="ko-KR" altLang="en-US" sz="2400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점근적 상한</a:t>
                </a:r>
                <a:br>
                  <a:rPr lang="en-US" altLang="ko-KR" sz="2400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</a:br>
                <a:r>
                  <a:rPr lang="en-US" altLang="ko-KR" sz="2400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     Big-O (</a:t>
                </a:r>
                <a:r>
                  <a:rPr lang="ko-KR" altLang="en-US" sz="2400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빅</a:t>
                </a:r>
                <a:r>
                  <a:rPr lang="en-US" altLang="ko-KR" sz="2400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-</a:t>
                </a:r>
                <a:r>
                  <a:rPr lang="ko-KR" altLang="en-US" sz="2400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오 표기법</a:t>
                </a:r>
                <a:r>
                  <a:rPr lang="en-US" altLang="ko-KR" sz="2400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400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Big-O </a:t>
                </a:r>
                <a:r>
                  <a:rPr lang="ko-KR" altLang="en-US" sz="2400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표기법을 가장 많이 사용하는 이유</a:t>
                </a:r>
                <a:r>
                  <a:rPr lang="en-US" altLang="ko-KR" sz="2400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최악의 경우에 해당 알고리즘이 어떤 성능을 낼지 예상해 볼 수 있기 때문입니다</a:t>
                </a:r>
                <a:r>
                  <a:rPr lang="en-US" altLang="ko-KR" sz="2400" dirty="0">
                    <a:solidFill>
                      <a:srgbClr val="3E1F00"/>
                    </a:solidFill>
                    <a:latin typeface="+mn-ea"/>
                    <a:ea typeface="+mn-ea"/>
                    <a:cs typeface="Jua"/>
                    <a:sym typeface="Jua"/>
                  </a:rPr>
                  <a:t>.</a:t>
                </a:r>
              </a:p>
            </p:txBody>
          </p:sp>
        </mc:Choice>
        <mc:Fallback>
          <p:sp>
            <p:nvSpPr>
              <p:cNvPr id="6" name="Google Shape;97;p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712" y="1662642"/>
                <a:ext cx="10529023" cy="5078273"/>
              </a:xfrm>
              <a:prstGeom prst="rect">
                <a:avLst/>
              </a:prstGeom>
              <a:blipFill>
                <a:blip r:embed="rId2"/>
                <a:stretch>
                  <a:fillRect l="-926" b="-8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/>
          <p:cNvSpPr/>
          <p:nvPr/>
        </p:nvSpPr>
        <p:spPr>
          <a:xfrm>
            <a:off x="1064265" y="943416"/>
            <a:ext cx="7932778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3600" dirty="0">
                <a:solidFill>
                  <a:srgbClr val="3E1F00"/>
                </a:solidFill>
                <a:latin typeface="+mn-ea"/>
                <a:ea typeface="+mn-ea"/>
                <a:cs typeface="Jua"/>
                <a:sym typeface="Jua"/>
              </a:rPr>
              <a:t>점근적 표기법</a:t>
            </a:r>
            <a:endParaRPr lang="en-US" altLang="ko-KR" sz="3600" dirty="0">
              <a:solidFill>
                <a:srgbClr val="3E1F00"/>
              </a:solidFill>
              <a:latin typeface="+mn-ea"/>
              <a:ea typeface="+mn-ea"/>
              <a:cs typeface="Jua"/>
              <a:sym typeface="Jua"/>
            </a:endParaRPr>
          </a:p>
        </p:txBody>
      </p:sp>
    </p:spTree>
    <p:extLst>
      <p:ext uri="{BB962C8B-B14F-4D97-AF65-F5344CB8AC3E}">
        <p14:creationId xmlns:p14="http://schemas.microsoft.com/office/powerpoint/2010/main" val="2928610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30879"/>
              </p:ext>
            </p:extLst>
          </p:nvPr>
        </p:nvGraphicFramePr>
        <p:xfrm>
          <a:off x="334342" y="1182809"/>
          <a:ext cx="6458346" cy="4255080"/>
        </p:xfrm>
        <a:graphic>
          <a:graphicData uri="http://schemas.openxmlformats.org/drawingml/2006/table">
            <a:tbl>
              <a:tblPr/>
              <a:tblGrid>
                <a:gridCol w="990062">
                  <a:extLst>
                    <a:ext uri="{9D8B030D-6E8A-4147-A177-3AD203B41FA5}">
                      <a16:colId xmlns:a16="http://schemas.microsoft.com/office/drawing/2014/main" val="2937437788"/>
                    </a:ext>
                  </a:extLst>
                </a:gridCol>
                <a:gridCol w="3816428">
                  <a:extLst>
                    <a:ext uri="{9D8B030D-6E8A-4147-A177-3AD203B41FA5}">
                      <a16:colId xmlns:a16="http://schemas.microsoft.com/office/drawing/2014/main" val="3220064420"/>
                    </a:ext>
                  </a:extLst>
                </a:gridCol>
                <a:gridCol w="1651856">
                  <a:extLst>
                    <a:ext uri="{9D8B030D-6E8A-4147-A177-3AD203B41FA5}">
                      <a16:colId xmlns:a16="http://schemas.microsoft.com/office/drawing/2014/main" val="2234888256"/>
                    </a:ext>
                  </a:extLst>
                </a:gridCol>
              </a:tblGrid>
              <a:tr h="5852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O(1)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상수</a:t>
                      </a:r>
                      <a:endParaRPr lang="en-US" altLang="ko-KR" b="0" dirty="0">
                        <a:solidFill>
                          <a:srgbClr val="3E1F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r>
                        <a:rPr lang="ko-KR" altLang="en-US" b="0" dirty="0" err="1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입력값</a:t>
                      </a:r>
                      <a:r>
                        <a:rPr lang="en-US" altLang="ko-KR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(n)</a:t>
                      </a:r>
                      <a:r>
                        <a:rPr lang="ko-KR" altLang="en-US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에 관계 없이 일정하게 연산을 수행</a:t>
                      </a:r>
                      <a:endParaRPr lang="en-US" altLang="ko-KR" b="0" u="sng" dirty="0">
                        <a:solidFill>
                          <a:srgbClr val="3E1F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Push, Pop</a:t>
                      </a:r>
                      <a:endParaRPr lang="ko-KR" altLang="en-US" b="0" dirty="0">
                        <a:solidFill>
                          <a:srgbClr val="3E1F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855805"/>
                  </a:ext>
                </a:extLst>
              </a:tr>
              <a:tr h="5852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O(</a:t>
                      </a:r>
                      <a:r>
                        <a:rPr lang="en-US" b="0" dirty="0" err="1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logn</a:t>
                      </a:r>
                      <a:r>
                        <a:rPr lang="en-US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로그</a:t>
                      </a:r>
                      <a:endParaRPr lang="en-US" altLang="ko-KR" b="0" dirty="0">
                        <a:solidFill>
                          <a:srgbClr val="3E1F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r>
                        <a:rPr lang="ko-KR" altLang="en-US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문제 해결에 필요한 단계가</a:t>
                      </a:r>
                      <a:r>
                        <a:rPr lang="ko-KR" altLang="en-US" b="0" baseline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b="0" dirty="0" err="1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입력값</a:t>
                      </a:r>
                      <a:r>
                        <a:rPr lang="en-US" altLang="ko-KR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(n)</a:t>
                      </a:r>
                      <a:r>
                        <a:rPr lang="ko-KR" altLang="en-US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 </a:t>
                      </a:r>
                      <a:r>
                        <a:rPr lang="ko-KR" altLang="en-US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또는 조건에 의해 감소</a:t>
                      </a:r>
                      <a:endParaRPr lang="en-US" altLang="ko-KR" b="0" dirty="0">
                        <a:solidFill>
                          <a:srgbClr val="3E1F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Binary Tree, 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Binary Search</a:t>
                      </a:r>
                      <a:endParaRPr lang="ko-KR" altLang="en-US" b="0" dirty="0">
                        <a:solidFill>
                          <a:srgbClr val="3E1F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120776"/>
                  </a:ext>
                </a:extLst>
              </a:tr>
              <a:tr h="5852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O(n)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선형</a:t>
                      </a:r>
                      <a:endParaRPr lang="en-US" altLang="ko-KR" b="0" dirty="0">
                        <a:solidFill>
                          <a:srgbClr val="3E1F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r>
                        <a:rPr lang="ko-KR" altLang="en-US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문제 해결에 필요한 단계가 </a:t>
                      </a:r>
                      <a:r>
                        <a:rPr lang="ko-KR" altLang="en-US" b="0" dirty="0" err="1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입력값</a:t>
                      </a:r>
                      <a:r>
                        <a:rPr lang="en-US" altLang="ko-KR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(n)</a:t>
                      </a:r>
                      <a:r>
                        <a:rPr lang="ko-KR" altLang="en-US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과 </a:t>
                      </a:r>
                      <a:r>
                        <a:rPr lang="en-US" altLang="ko-KR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1:1</a:t>
                      </a:r>
                      <a:r>
                        <a:rPr lang="ko-KR" altLang="en-US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의 관계를 가짐</a:t>
                      </a:r>
                      <a:endParaRPr lang="en-US" altLang="ko-KR" b="0" dirty="0">
                        <a:solidFill>
                          <a:srgbClr val="3E1F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for</a:t>
                      </a:r>
                      <a:endParaRPr lang="ko-KR" altLang="en-US" b="0" dirty="0">
                        <a:solidFill>
                          <a:srgbClr val="3E1F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3581141"/>
                  </a:ext>
                </a:extLst>
              </a:tr>
              <a:tr h="5852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O(</a:t>
                      </a:r>
                      <a:r>
                        <a:rPr lang="en-US" b="0" dirty="0" err="1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nlogn</a:t>
                      </a:r>
                      <a:r>
                        <a:rPr lang="en-US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선형 로그</a:t>
                      </a:r>
                      <a:endParaRPr lang="en-US" altLang="ko-KR" b="0" dirty="0">
                        <a:solidFill>
                          <a:srgbClr val="3E1F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r>
                        <a:rPr lang="ko-KR" altLang="en-US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문제 해결에 필요한 단계가 </a:t>
                      </a:r>
                      <a:r>
                        <a:rPr lang="ko-KR" altLang="en-US" b="0" dirty="0" err="1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입력값</a:t>
                      </a:r>
                      <a:r>
                        <a:rPr lang="ko-KR" altLang="en-US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(n</a:t>
                      </a:r>
                      <a:r>
                        <a:rPr lang="ko-KR" altLang="en-US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b="0" dirty="0" err="1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logn</a:t>
                      </a:r>
                      <a:r>
                        <a:rPr lang="en-US" altLang="ko-KR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  <a:r>
                        <a:rPr lang="ko-KR" altLang="en-US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번만큼 수행</a:t>
                      </a:r>
                      <a:endParaRPr lang="en-US" altLang="ko-KR" b="0" dirty="0">
                        <a:solidFill>
                          <a:srgbClr val="3E1F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0" dirty="0" err="1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힙</a:t>
                      </a:r>
                      <a:r>
                        <a:rPr lang="ko-KR" altLang="en-US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 정렬</a:t>
                      </a:r>
                      <a:r>
                        <a:rPr lang="en-US" altLang="ko-KR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, </a:t>
                      </a:r>
                      <a:r>
                        <a:rPr lang="ko-KR" altLang="en-US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합병 정렬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548356"/>
                  </a:ext>
                </a:extLst>
              </a:tr>
              <a:tr h="5852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O(n^2)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dirty="0" err="1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다차</a:t>
                      </a:r>
                      <a:r>
                        <a:rPr lang="ko-KR" altLang="en-US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endParaRPr lang="en-US" altLang="ko-KR" b="0" dirty="0">
                        <a:solidFill>
                          <a:srgbClr val="3E1F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r>
                        <a:rPr lang="ko-KR" altLang="en-US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문제 해결에 필요한 단계가 </a:t>
                      </a:r>
                      <a:r>
                        <a:rPr lang="ko-KR" altLang="en-US" b="0" dirty="0" err="1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입력값</a:t>
                      </a:r>
                      <a:r>
                        <a:rPr lang="en-US" altLang="ko-KR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(n)</a:t>
                      </a:r>
                      <a:r>
                        <a:rPr lang="ko-KR" altLang="en-US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의 제곱만큼 수행</a:t>
                      </a:r>
                      <a:endParaRPr lang="en-US" altLang="ko-KR" b="0" dirty="0">
                        <a:solidFill>
                          <a:srgbClr val="3E1F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0" u="none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삽입</a:t>
                      </a:r>
                      <a:r>
                        <a:rPr lang="en-US" altLang="ko-KR" b="0" u="none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, </a:t>
                      </a:r>
                      <a:r>
                        <a:rPr lang="ko-KR" altLang="en-US" b="0" u="none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선택</a:t>
                      </a:r>
                      <a:r>
                        <a:rPr lang="en-US" altLang="ko-KR" b="0" u="none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,</a:t>
                      </a:r>
                      <a:r>
                        <a:rPr lang="ko-KR" altLang="en-US" b="0" u="none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 버블</a:t>
                      </a:r>
                      <a:r>
                        <a:rPr lang="en-US" altLang="ko-KR" b="0" u="none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,</a:t>
                      </a:r>
                      <a:r>
                        <a:rPr lang="ko-KR" altLang="en-US" b="0" u="none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b="0" u="none" dirty="0" err="1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퀵</a:t>
                      </a:r>
                      <a:endParaRPr lang="ko-KR" altLang="en-US" b="0" u="none" dirty="0">
                        <a:solidFill>
                          <a:srgbClr val="3E1F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570749"/>
                  </a:ext>
                </a:extLst>
              </a:tr>
              <a:tr h="292620">
                <a:tc>
                  <a:txBody>
                    <a:bodyPr/>
                    <a:lstStyle/>
                    <a:p>
                      <a:r>
                        <a:rPr lang="en-US" altLang="ko-KR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O(2^n)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지수</a:t>
                      </a:r>
                      <a:endParaRPr lang="en-US" altLang="ko-KR" b="0" dirty="0">
                        <a:solidFill>
                          <a:srgbClr val="3E1F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r>
                        <a:rPr lang="ko-KR" altLang="en-US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문제 해결에 필요한 단계가 </a:t>
                      </a:r>
                      <a:r>
                        <a:rPr lang="en-US" altLang="ko-KR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2</a:t>
                      </a:r>
                      <a:r>
                        <a:rPr lang="ko-KR" altLang="en-US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의 </a:t>
                      </a:r>
                      <a:r>
                        <a:rPr lang="ko-KR" altLang="en-US" b="0" dirty="0" err="1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입력값</a:t>
                      </a:r>
                      <a:r>
                        <a:rPr lang="en-US" altLang="ko-KR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(n) </a:t>
                      </a:r>
                      <a:r>
                        <a:rPr lang="ko-KR" altLang="en-US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제곱만큼 수행</a:t>
                      </a:r>
                      <a:endParaRPr lang="en-US" altLang="ko-KR" b="0" dirty="0">
                        <a:solidFill>
                          <a:srgbClr val="3E1F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피보나치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1882046"/>
                  </a:ext>
                </a:extLst>
              </a:tr>
              <a:tr h="2926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O(n!)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dirty="0" err="1">
                          <a:solidFill>
                            <a:srgbClr val="3E1F00"/>
                          </a:solidFill>
                          <a:effectLst/>
                          <a:latin typeface="+mn-lt"/>
                          <a:ea typeface="+mn-ea"/>
                        </a:rPr>
                        <a:t>팩토리얼</a:t>
                      </a:r>
                      <a:endParaRPr lang="ko-KR" altLang="en-US" b="0" dirty="0">
                        <a:solidFill>
                          <a:srgbClr val="3E1F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b="0" dirty="0">
                        <a:solidFill>
                          <a:srgbClr val="3E1F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7619897"/>
                  </a:ext>
                </a:extLst>
              </a:tr>
            </a:tbl>
          </a:graphicData>
        </a:graphic>
      </p:graphicFrame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492368" y="5558716"/>
            <a:ext cx="1101615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3E1F00"/>
                </a:solidFill>
                <a:effectLst/>
                <a:latin typeface="+mn-ea"/>
                <a:ea typeface="+mn-ea"/>
                <a:cs typeface="맑은 고딕 Semilight" panose="020B0502040204020203" pitchFamily="50" charset="-127"/>
              </a:rPr>
              <a:t>O(1)</a:t>
            </a:r>
            <a:r>
              <a:rPr kumimoji="0" lang="en-US" altLang="ko-KR" sz="2400" b="0" i="0" u="none" strike="noStrike" cap="none" normalizeH="0" dirty="0">
                <a:ln>
                  <a:noFill/>
                </a:ln>
                <a:solidFill>
                  <a:srgbClr val="3E1F00"/>
                </a:solidFill>
                <a:effectLst/>
                <a:latin typeface="+mn-ea"/>
                <a:ea typeface="+mn-ea"/>
                <a:cs typeface="맑은 고딕 Semilight" panose="020B0502040204020203" pitchFamily="50" charset="-127"/>
              </a:rPr>
              <a:t> &lt; O(log n) &lt; O(n) &lt; O(n log n) &lt; O(n^2) &lt; O(n^3) &lt; O(2^n) &lt; O(n!)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3E1F00"/>
              </a:solidFill>
              <a:effectLst/>
              <a:latin typeface="+mn-ea"/>
              <a:ea typeface="+mn-ea"/>
              <a:cs typeface="맑은 고딕 Semilight" panose="020B0502040204020203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3E1F00"/>
                </a:solidFill>
                <a:effectLst/>
                <a:latin typeface="+mn-ea"/>
                <a:ea typeface="+mn-ea"/>
                <a:cs typeface="맑은 고딕 Semilight" panose="020B0502040204020203" pitchFamily="50" charset="-127"/>
              </a:rPr>
              <a:t>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3E1F00"/>
                </a:solidFill>
                <a:effectLst/>
                <a:latin typeface="+mn-ea"/>
                <a:ea typeface="+mn-ea"/>
                <a:cs typeface="맑은 고딕 Semilight" panose="020B0502040204020203" pitchFamily="50" charset="-127"/>
              </a:rPr>
              <a:t> 이 값이 커지면 커질수록, 시간복잡도가 복잡한 알고리즘은 수행시간이 급격하게 길어지게 된다.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rgbClr val="3E1F00"/>
              </a:solidFill>
              <a:effectLst/>
              <a:latin typeface="+mn-ea"/>
              <a:ea typeface="+mn-ea"/>
              <a:cs typeface="맑은 고딕 Semilight" panose="020B0502040204020203" pitchFamily="50" charset="-127"/>
            </a:endParaRPr>
          </a:p>
        </p:txBody>
      </p:sp>
      <p:sp>
        <p:nvSpPr>
          <p:cNvPr id="12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맑은 고딕 Semilight" panose="020B0502040204020203" pitchFamily="50" charset="-127"/>
              <a:sym typeface="Malgun Gothic"/>
            </a:endParaRPr>
          </a:p>
        </p:txBody>
      </p:sp>
      <p:sp>
        <p:nvSpPr>
          <p:cNvPr id="13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산책</a:t>
            </a:r>
            <a:endParaRPr dirty="0">
              <a:latin typeface="+mn-ea"/>
              <a:ea typeface="+mn-ea"/>
              <a:cs typeface="맑은 고딕 Semilight" panose="020B0502040204020203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87" y="1424399"/>
            <a:ext cx="5117911" cy="37719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41874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1235713" y="2551857"/>
            <a:ext cx="970942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solidFill>
                  <a:srgbClr val="3E1F00"/>
                </a:solidFill>
                <a:latin typeface="+mn-ea"/>
                <a:ea typeface="+mn-ea"/>
                <a:cs typeface="Jua"/>
                <a:sym typeface="Jua"/>
              </a:rPr>
              <a:t>2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+mn-ea"/>
                <a:ea typeface="+mn-ea"/>
                <a:cs typeface="Jua"/>
                <a:sym typeface="Jua"/>
              </a:rPr>
              <a:t>. </a:t>
            </a: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+mn-ea"/>
                <a:ea typeface="+mn-ea"/>
                <a:cs typeface="Jua"/>
                <a:sym typeface="Jua"/>
              </a:rPr>
              <a:t>공간 복잡도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+mn-ea"/>
                <a:ea typeface="+mn-ea"/>
                <a:cs typeface="Jua"/>
                <a:sym typeface="Jua"/>
              </a:rPr>
              <a:t>(Space Complexity) : 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+mn-ea"/>
                <a:ea typeface="+mn-ea"/>
                <a:cs typeface="Jua"/>
                <a:sym typeface="Jua"/>
              </a:rPr>
              <a:t>얼마나 많은 공간을 사용하였는가</a:t>
            </a:r>
            <a:endParaRPr lang="en-US" altLang="ko-KR" sz="3600" b="0" i="0" u="none" strike="noStrike" cap="none" dirty="0">
              <a:solidFill>
                <a:srgbClr val="3E1F00"/>
              </a:solidFill>
              <a:latin typeface="+mn-ea"/>
              <a:ea typeface="+mn-ea"/>
              <a:cs typeface="Jua"/>
              <a:sym typeface="Jua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n-ea"/>
                <a:ea typeface="+mn-ea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n-ea"/>
                <a:ea typeface="+mn-ea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+mn-ea"/>
                <a:ea typeface="+mn-ea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+mn-ea"/>
                <a:ea typeface="+mn-ea"/>
                <a:sym typeface="Arial"/>
              </a:rPr>
              <a:t>산책</a:t>
            </a:r>
            <a:endParaRPr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299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배달의민족주아">
      <a:majorFont>
        <a:latin typeface="배달의민족 주아"/>
        <a:ea typeface="배달의민족 주아"/>
        <a:cs typeface=""/>
      </a:majorFont>
      <a:minorFont>
        <a:latin typeface="배달의민족 주아"/>
        <a:ea typeface="배달의민족 주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741</Words>
  <Application>Microsoft Office PowerPoint</Application>
  <PresentationFormat>와이드스크린</PresentationFormat>
  <Paragraphs>112</Paragraphs>
  <Slides>12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배달의민족 주아</vt:lpstr>
      <vt:lpstr>Arial</vt:lpstr>
      <vt:lpstr>Calibri</vt:lpstr>
      <vt:lpstr>Malgun Gothic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jin</cp:lastModifiedBy>
  <cp:revision>49</cp:revision>
  <dcterms:created xsi:type="dcterms:W3CDTF">2018-06-23T10:54:06Z</dcterms:created>
  <dcterms:modified xsi:type="dcterms:W3CDTF">2022-07-14T06:10:07Z</dcterms:modified>
</cp:coreProperties>
</file>